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1" r:id="rId6"/>
    <p:sldId id="264" r:id="rId7"/>
    <p:sldId id="260" r:id="rId8"/>
    <p:sldId id="263" r:id="rId9"/>
    <p:sldId id="265" r:id="rId10"/>
    <p:sldId id="262" r:id="rId11"/>
    <p:sldId id="266" r:id="rId12"/>
    <p:sldId id="267"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428"/>
    <p:restoredTop sz="96327"/>
  </p:normalViewPr>
  <p:slideViewPr>
    <p:cSldViewPr snapToGrid="0" snapToObjects="1">
      <p:cViewPr varScale="1">
        <p:scale>
          <a:sx n="138" d="100"/>
          <a:sy n="138" d="100"/>
        </p:scale>
        <p:origin x="176" y="66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fr-FR"/>
              <a:t>Modifiez le style du titre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87DE6118-2437-4B30-8E3C-4D2BE6020583}" type="datetimeFigureOut">
              <a:rPr lang="en-US" dirty="0"/>
              <a:pPr/>
              <a:t>1/11/21</a:t>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9E57DC2-970A-4B3E-BB1C-7A09969E49DF}" type="slidenum">
              <a:rPr lang="en-US" dirty="0"/>
              <a:pPr/>
              <a:t>‹N°›</a:t>
            </a:fld>
            <a:endParaRPr lang="en-US" dirty="0"/>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1/11/21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‹N°›</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fr-FR"/>
              <a:t>Modifiez le style du titre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1/11/21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‹N°›</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1/11/21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‹N°›</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Titre de section">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fr-FR"/>
              <a:t>Modifiez le style du titre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87DE6118-2437-4B30-8E3C-4D2BE6020583}" type="datetimeFigureOut">
              <a:rPr lang="en-US" dirty="0"/>
              <a:pPr/>
              <a:t>1/11/21</a:t>
            </a:fld>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9E57DC2-970A-4B3E-BB1C-7A09969E49DF}" type="slidenum">
              <a:rPr lang="en-US" dirty="0"/>
              <a:pPr/>
              <a:t>‹N°›</a:t>
            </a:fld>
            <a:endParaRPr lang="en-US"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fr-FR"/>
              <a:t>Modifiez le style du titre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Date Placeholder 4"/>
          <p:cNvSpPr>
            <a:spLocks noGrp="1"/>
          </p:cNvSpPr>
          <p:nvPr>
            <p:ph type="dt" sz="half" idx="10"/>
          </p:nvPr>
        </p:nvSpPr>
        <p:spPr/>
        <p:txBody>
          <a:bodyPr/>
          <a:lstStyle/>
          <a:p>
            <a:fld id="{87DE6118-2437-4B30-8E3C-4D2BE6020583}" type="datetimeFigureOut">
              <a:rPr lang="en-US" dirty="0"/>
              <a:t>1/11/21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dirty="0"/>
              <a:t>‹N°›</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fr-FR"/>
              <a:t>Modifiez le style du titre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Date Placeholder 6"/>
          <p:cNvSpPr>
            <a:spLocks noGrp="1"/>
          </p:cNvSpPr>
          <p:nvPr>
            <p:ph type="dt" sz="half" idx="10"/>
          </p:nvPr>
        </p:nvSpPr>
        <p:spPr/>
        <p:txBody>
          <a:bodyPr/>
          <a:lstStyle/>
          <a:p>
            <a:fld id="{87DE6118-2437-4B30-8E3C-4D2BE6020583}" type="datetimeFigureOut">
              <a:rPr lang="en-US" dirty="0"/>
              <a:t>1/11/21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dirty="0"/>
              <a:t>‹N°›</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Date Placeholder 2"/>
          <p:cNvSpPr>
            <a:spLocks noGrp="1"/>
          </p:cNvSpPr>
          <p:nvPr>
            <p:ph type="dt" sz="half" idx="10"/>
          </p:nvPr>
        </p:nvSpPr>
        <p:spPr/>
        <p:txBody>
          <a:bodyPr/>
          <a:lstStyle/>
          <a:p>
            <a:fld id="{87DE6118-2437-4B30-8E3C-4D2BE6020583}" type="datetimeFigureOut">
              <a:rPr lang="en-US" dirty="0"/>
              <a:t>1/11/21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dirty="0"/>
              <a:t>‹N°›</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7DE6118-2437-4B30-8E3C-4D2BE6020583}" type="datetimeFigureOut">
              <a:rPr lang="en-US" dirty="0"/>
              <a:t>1/11/21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dirty="0"/>
              <a:t>‹N°›</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u avec légende">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fr-FR"/>
              <a:t>Modifiez le style du titre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dirty="0"/>
              <a:pPr/>
              <a:t>1/11/21</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‹N°›</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 avec légende">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fr-FR"/>
              <a:t>Modifiez le style du titre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t>Cliquez sur l'icône pour ajouter une image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dirty="0"/>
              <a:pPr/>
              <a:t>1/11/21</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‹N°›</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fr-FR"/>
              <a:t>Modifiez le style du titre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87DE6118-2437-4B30-8E3C-4D2BE6020583}" type="datetimeFigureOut">
              <a:rPr lang="en-US" dirty="0"/>
              <a:pPr/>
              <a:t>1/11/21</a:t>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9E57DC2-970A-4B3E-BB1C-7A09969E49DF}" type="slidenum">
              <a:rPr lang="en-US" dirty="0"/>
              <a:pPr/>
              <a:t>‹N°›</a:t>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C2879BF-0244-DE46-AB79-1480F548267D}"/>
              </a:ext>
            </a:extLst>
          </p:cNvPr>
          <p:cNvSpPr>
            <a:spLocks noGrp="1"/>
          </p:cNvSpPr>
          <p:nvPr>
            <p:ph type="ctrTitle"/>
          </p:nvPr>
        </p:nvSpPr>
        <p:spPr/>
        <p:txBody>
          <a:bodyPr/>
          <a:lstStyle/>
          <a:p>
            <a:r>
              <a:rPr lang="fr-FR" dirty="0"/>
              <a:t>Projet p-arm</a:t>
            </a:r>
          </a:p>
        </p:txBody>
      </p:sp>
      <p:sp>
        <p:nvSpPr>
          <p:cNvPr id="3" name="Sous-titre 2">
            <a:extLst>
              <a:ext uri="{FF2B5EF4-FFF2-40B4-BE49-F238E27FC236}">
                <a16:creationId xmlns:a16="http://schemas.microsoft.com/office/drawing/2014/main" id="{84AF42C0-9BAC-3142-9EB2-BDC18813EC7A}"/>
              </a:ext>
            </a:extLst>
          </p:cNvPr>
          <p:cNvSpPr>
            <a:spLocks noGrp="1"/>
          </p:cNvSpPr>
          <p:nvPr>
            <p:ph type="subTitle" idx="1"/>
          </p:nvPr>
        </p:nvSpPr>
        <p:spPr/>
        <p:txBody>
          <a:bodyPr/>
          <a:lstStyle/>
          <a:p>
            <a:r>
              <a:rPr lang="fr-FR" dirty="0"/>
              <a:t>Equipe LHWJ</a:t>
            </a:r>
          </a:p>
        </p:txBody>
      </p:sp>
      <p:pic>
        <p:nvPicPr>
          <p:cNvPr id="1026" name="Picture 2" descr="Ingénieur Polytech Electronique">
            <a:extLst>
              <a:ext uri="{FF2B5EF4-FFF2-40B4-BE49-F238E27FC236}">
                <a16:creationId xmlns:a16="http://schemas.microsoft.com/office/drawing/2014/main" id="{F921872C-E88B-D344-8BE0-4724380355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9180" y="5962214"/>
            <a:ext cx="3991075" cy="7717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08379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945D570-394B-0446-8A87-F2A65855C66D}"/>
              </a:ext>
            </a:extLst>
          </p:cNvPr>
          <p:cNvSpPr>
            <a:spLocks noGrp="1"/>
          </p:cNvSpPr>
          <p:nvPr>
            <p:ph type="title"/>
          </p:nvPr>
        </p:nvSpPr>
        <p:spPr/>
        <p:txBody>
          <a:bodyPr/>
          <a:lstStyle/>
          <a:p>
            <a:r>
              <a:rPr lang="fr-FR" dirty="0"/>
              <a:t>CPU</a:t>
            </a:r>
          </a:p>
        </p:txBody>
      </p:sp>
      <p:pic>
        <p:nvPicPr>
          <p:cNvPr id="5" name="Espace réservé du contenu 4">
            <a:extLst>
              <a:ext uri="{FF2B5EF4-FFF2-40B4-BE49-F238E27FC236}">
                <a16:creationId xmlns:a16="http://schemas.microsoft.com/office/drawing/2014/main" id="{05320CE5-46AA-9348-81EC-53BE23707DF3}"/>
              </a:ext>
            </a:extLst>
          </p:cNvPr>
          <p:cNvPicPr>
            <a:picLocks noGrp="1" noChangeAspect="1"/>
          </p:cNvPicPr>
          <p:nvPr>
            <p:ph idx="1"/>
          </p:nvPr>
        </p:nvPicPr>
        <p:blipFill>
          <a:blip r:embed="rId2"/>
          <a:stretch>
            <a:fillRect/>
          </a:stretch>
        </p:blipFill>
        <p:spPr>
          <a:xfrm>
            <a:off x="5421745" y="966354"/>
            <a:ext cx="6700098" cy="4297131"/>
          </a:xfrm>
        </p:spPr>
      </p:pic>
      <p:sp>
        <p:nvSpPr>
          <p:cNvPr id="6" name="ZoneTexte 5">
            <a:extLst>
              <a:ext uri="{FF2B5EF4-FFF2-40B4-BE49-F238E27FC236}">
                <a16:creationId xmlns:a16="http://schemas.microsoft.com/office/drawing/2014/main" id="{651DA572-EA83-9540-8F45-67AA427D9FFF}"/>
              </a:ext>
            </a:extLst>
          </p:cNvPr>
          <p:cNvSpPr txBox="1"/>
          <p:nvPr/>
        </p:nvSpPr>
        <p:spPr>
          <a:xfrm>
            <a:off x="738909" y="1570182"/>
            <a:ext cx="4359564" cy="1200329"/>
          </a:xfrm>
          <a:prstGeom prst="rect">
            <a:avLst/>
          </a:prstGeom>
          <a:noFill/>
        </p:spPr>
        <p:txBody>
          <a:bodyPr wrap="square" rtlCol="0">
            <a:spAutoFit/>
          </a:bodyPr>
          <a:lstStyle/>
          <a:p>
            <a:r>
              <a:rPr lang="fr-FR" dirty="0"/>
              <a:t>Son rôle est de connecter les composants vus précédemment avec la RAM et ROM afin de pouvoir exécuter un programme de manière automatique</a:t>
            </a:r>
          </a:p>
        </p:txBody>
      </p:sp>
      <p:sp>
        <p:nvSpPr>
          <p:cNvPr id="7" name="ZoneTexte 6">
            <a:extLst>
              <a:ext uri="{FF2B5EF4-FFF2-40B4-BE49-F238E27FC236}">
                <a16:creationId xmlns:a16="http://schemas.microsoft.com/office/drawing/2014/main" id="{9700427E-8C09-EF42-ADFA-78DD5560DADB}"/>
              </a:ext>
            </a:extLst>
          </p:cNvPr>
          <p:cNvSpPr txBox="1"/>
          <p:nvPr/>
        </p:nvSpPr>
        <p:spPr>
          <a:xfrm>
            <a:off x="738909" y="3110346"/>
            <a:ext cx="4359564" cy="1754326"/>
          </a:xfrm>
          <a:prstGeom prst="rect">
            <a:avLst/>
          </a:prstGeom>
          <a:noFill/>
        </p:spPr>
        <p:txBody>
          <a:bodyPr wrap="square" rtlCol="0">
            <a:spAutoFit/>
          </a:bodyPr>
          <a:lstStyle/>
          <a:p>
            <a:r>
              <a:rPr lang="fr-FR" dirty="0"/>
              <a:t>Cycle d’exécution du CPU :</a:t>
            </a:r>
          </a:p>
          <a:p>
            <a:pPr marL="285750" indent="-285750">
              <a:buFontTx/>
              <a:buChar char="-"/>
            </a:pPr>
            <a:r>
              <a:rPr lang="fr-FR" dirty="0"/>
              <a:t>Charger l’instruction</a:t>
            </a:r>
          </a:p>
          <a:p>
            <a:pPr marL="285750" indent="-285750">
              <a:buFontTx/>
              <a:buChar char="-"/>
            </a:pPr>
            <a:r>
              <a:rPr lang="fr-FR" dirty="0"/>
              <a:t>Charger les données</a:t>
            </a:r>
          </a:p>
          <a:p>
            <a:pPr marL="285750" indent="-285750">
              <a:buFontTx/>
              <a:buChar char="-"/>
            </a:pPr>
            <a:r>
              <a:rPr lang="fr-FR" dirty="0"/>
              <a:t>Traiter ces données (i.e. faire un calcul)</a:t>
            </a:r>
          </a:p>
          <a:p>
            <a:pPr marL="285750" indent="-285750">
              <a:buFontTx/>
              <a:buChar char="-"/>
            </a:pPr>
            <a:r>
              <a:rPr lang="fr-FR" dirty="0"/>
              <a:t>Ranger le résultat du traitement</a:t>
            </a:r>
          </a:p>
          <a:p>
            <a:pPr marL="285750" indent="-285750">
              <a:buFontTx/>
              <a:buChar char="-"/>
            </a:pPr>
            <a:r>
              <a:rPr lang="fr-FR" dirty="0"/>
              <a:t>Désigner une nouvelle instruction</a:t>
            </a:r>
          </a:p>
        </p:txBody>
      </p:sp>
    </p:spTree>
    <p:extLst>
      <p:ext uri="{BB962C8B-B14F-4D97-AF65-F5344CB8AC3E}">
        <p14:creationId xmlns:p14="http://schemas.microsoft.com/office/powerpoint/2010/main" val="12227542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F97F8ED-E9F5-D046-9139-5ECB66A708EC}"/>
              </a:ext>
            </a:extLst>
          </p:cNvPr>
          <p:cNvSpPr>
            <a:spLocks noGrp="1"/>
          </p:cNvSpPr>
          <p:nvPr>
            <p:ph type="title"/>
          </p:nvPr>
        </p:nvSpPr>
        <p:spPr/>
        <p:txBody>
          <a:bodyPr/>
          <a:lstStyle/>
          <a:p>
            <a:r>
              <a:rPr lang="fr-FR" dirty="0"/>
              <a:t>Assembleur</a:t>
            </a:r>
          </a:p>
        </p:txBody>
      </p:sp>
      <p:sp>
        <p:nvSpPr>
          <p:cNvPr id="3" name="Espace réservé du contenu 2">
            <a:extLst>
              <a:ext uri="{FF2B5EF4-FFF2-40B4-BE49-F238E27FC236}">
                <a16:creationId xmlns:a16="http://schemas.microsoft.com/office/drawing/2014/main" id="{00635366-B347-5243-B140-0D749BA6C72E}"/>
              </a:ext>
            </a:extLst>
          </p:cNvPr>
          <p:cNvSpPr>
            <a:spLocks noGrp="1"/>
          </p:cNvSpPr>
          <p:nvPr>
            <p:ph idx="1"/>
          </p:nvPr>
        </p:nvSpPr>
        <p:spPr>
          <a:xfrm>
            <a:off x="1371600" y="1828800"/>
            <a:ext cx="9601200" cy="4038600"/>
          </a:xfrm>
        </p:spPr>
        <p:txBody>
          <a:bodyPr/>
          <a:lstStyle/>
          <a:p>
            <a:endParaRPr lang="fr-FR" dirty="0"/>
          </a:p>
        </p:txBody>
      </p:sp>
    </p:spTree>
    <p:extLst>
      <p:ext uri="{BB962C8B-B14F-4D97-AF65-F5344CB8AC3E}">
        <p14:creationId xmlns:p14="http://schemas.microsoft.com/office/powerpoint/2010/main" val="26197683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F97F8ED-E9F5-D046-9139-5ECB66A708EC}"/>
              </a:ext>
            </a:extLst>
          </p:cNvPr>
          <p:cNvSpPr>
            <a:spLocks noGrp="1"/>
          </p:cNvSpPr>
          <p:nvPr>
            <p:ph type="title"/>
          </p:nvPr>
        </p:nvSpPr>
        <p:spPr/>
        <p:txBody>
          <a:bodyPr/>
          <a:lstStyle/>
          <a:p>
            <a:r>
              <a:rPr lang="fr-FR" dirty="0"/>
              <a:t>Répartition &amp; conclusion</a:t>
            </a:r>
          </a:p>
        </p:txBody>
      </p:sp>
      <p:pic>
        <p:nvPicPr>
          <p:cNvPr id="5" name="Espace réservé du contenu 4" descr="Une image contenant table&#10;&#10;Description générée automatiquement">
            <a:extLst>
              <a:ext uri="{FF2B5EF4-FFF2-40B4-BE49-F238E27FC236}">
                <a16:creationId xmlns:a16="http://schemas.microsoft.com/office/drawing/2014/main" id="{6CD24672-FFEB-0A40-9FEB-CC6B3B883BF5}"/>
              </a:ext>
            </a:extLst>
          </p:cNvPr>
          <p:cNvPicPr>
            <a:picLocks noGrp="1" noChangeAspect="1"/>
          </p:cNvPicPr>
          <p:nvPr>
            <p:ph idx="1"/>
          </p:nvPr>
        </p:nvPicPr>
        <p:blipFill>
          <a:blip r:embed="rId2"/>
          <a:stretch>
            <a:fillRect/>
          </a:stretch>
        </p:blipFill>
        <p:spPr>
          <a:xfrm>
            <a:off x="2590800" y="3429000"/>
            <a:ext cx="7162800" cy="2644119"/>
          </a:xfrm>
        </p:spPr>
      </p:pic>
      <p:sp>
        <p:nvSpPr>
          <p:cNvPr id="6" name="ZoneTexte 5">
            <a:extLst>
              <a:ext uri="{FF2B5EF4-FFF2-40B4-BE49-F238E27FC236}">
                <a16:creationId xmlns:a16="http://schemas.microsoft.com/office/drawing/2014/main" id="{451AF24F-21AF-4840-9A37-878164FB59B8}"/>
              </a:ext>
            </a:extLst>
          </p:cNvPr>
          <p:cNvSpPr txBox="1"/>
          <p:nvPr/>
        </p:nvSpPr>
        <p:spPr>
          <a:xfrm>
            <a:off x="1487055" y="1560945"/>
            <a:ext cx="10233890" cy="1200329"/>
          </a:xfrm>
          <a:prstGeom prst="rect">
            <a:avLst/>
          </a:prstGeom>
          <a:noFill/>
        </p:spPr>
        <p:txBody>
          <a:bodyPr wrap="square" rtlCol="0">
            <a:spAutoFit/>
          </a:bodyPr>
          <a:lstStyle/>
          <a:p>
            <a:r>
              <a:rPr lang="fr-FR" dirty="0"/>
              <a:t>Ce projet nous fût très constructif, car nous avons pu comprendre, dans la pratique, comment un processeur fonctionne, et ainsi, comprendre également certains points qui pouvaient être abstraits précédemment. Il nous a permis de mettre en pratique ce que nous avions vu en cours d’architecture, et ainsi, de nous confronter à la difficulté lorsque nous avions des choses que nous ne comprenions pas.</a:t>
            </a:r>
          </a:p>
        </p:txBody>
      </p:sp>
    </p:spTree>
    <p:extLst>
      <p:ext uri="{BB962C8B-B14F-4D97-AF65-F5344CB8AC3E}">
        <p14:creationId xmlns:p14="http://schemas.microsoft.com/office/powerpoint/2010/main" val="28975608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5AF8A2-0286-6C4B-A242-82A67BBB4FD8}"/>
              </a:ext>
            </a:extLst>
          </p:cNvPr>
          <p:cNvSpPr>
            <a:spLocks noGrp="1"/>
          </p:cNvSpPr>
          <p:nvPr>
            <p:ph type="title"/>
          </p:nvPr>
        </p:nvSpPr>
        <p:spPr>
          <a:xfrm>
            <a:off x="1251528" y="692727"/>
            <a:ext cx="4308764" cy="1485900"/>
          </a:xfrm>
        </p:spPr>
        <p:txBody>
          <a:bodyPr/>
          <a:lstStyle/>
          <a:p>
            <a:r>
              <a:rPr lang="fr-FR" dirty="0"/>
              <a:t>Objectif du projet</a:t>
            </a:r>
          </a:p>
        </p:txBody>
      </p:sp>
      <p:sp>
        <p:nvSpPr>
          <p:cNvPr id="3" name="Espace réservé du contenu 2">
            <a:extLst>
              <a:ext uri="{FF2B5EF4-FFF2-40B4-BE49-F238E27FC236}">
                <a16:creationId xmlns:a16="http://schemas.microsoft.com/office/drawing/2014/main" id="{26DA8BCB-5811-0940-B533-920077CE1537}"/>
              </a:ext>
            </a:extLst>
          </p:cNvPr>
          <p:cNvSpPr>
            <a:spLocks noGrp="1"/>
          </p:cNvSpPr>
          <p:nvPr>
            <p:ph idx="1"/>
          </p:nvPr>
        </p:nvSpPr>
        <p:spPr>
          <a:xfrm>
            <a:off x="1251528" y="2276764"/>
            <a:ext cx="4124036" cy="3581400"/>
          </a:xfrm>
        </p:spPr>
        <p:txBody>
          <a:bodyPr/>
          <a:lstStyle/>
          <a:p>
            <a:pPr marL="0" indent="0">
              <a:buNone/>
            </a:pPr>
            <a:r>
              <a:rPr lang="fr-FR" dirty="0"/>
              <a:t>Simuler le comportement d’un processeur Cortex-M0 grâce au logiciel de simulation </a:t>
            </a:r>
            <a:r>
              <a:rPr lang="fr-FR" dirty="0" err="1"/>
              <a:t>Logisim</a:t>
            </a:r>
            <a:endParaRPr lang="fr-FR" dirty="0"/>
          </a:p>
        </p:txBody>
      </p:sp>
      <p:sp>
        <p:nvSpPr>
          <p:cNvPr id="4" name="Titre 1">
            <a:extLst>
              <a:ext uri="{FF2B5EF4-FFF2-40B4-BE49-F238E27FC236}">
                <a16:creationId xmlns:a16="http://schemas.microsoft.com/office/drawing/2014/main" id="{17EC1F87-0B08-BA40-A087-A98FD61C4674}"/>
              </a:ext>
            </a:extLst>
          </p:cNvPr>
          <p:cNvSpPr txBox="1">
            <a:spLocks/>
          </p:cNvSpPr>
          <p:nvPr/>
        </p:nvSpPr>
        <p:spPr>
          <a:xfrm>
            <a:off x="7093527" y="692727"/>
            <a:ext cx="4308764" cy="1485900"/>
          </a:xfrm>
          <a:prstGeom prst="rect">
            <a:avLst/>
          </a:prstGeom>
        </p:spPr>
        <p:txBody>
          <a:bodyPr vert="horz" lIns="91440" tIns="45720" rIns="91440" bIns="45720" rtlCol="0" anchor="t">
            <a:normAutofit/>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r>
              <a:rPr lang="fr-FR" dirty="0"/>
              <a:t>Sommaire</a:t>
            </a:r>
          </a:p>
        </p:txBody>
      </p:sp>
      <p:sp>
        <p:nvSpPr>
          <p:cNvPr id="5" name="Espace réservé du contenu 2">
            <a:extLst>
              <a:ext uri="{FF2B5EF4-FFF2-40B4-BE49-F238E27FC236}">
                <a16:creationId xmlns:a16="http://schemas.microsoft.com/office/drawing/2014/main" id="{943C1EA8-D7BC-8D46-81A4-9F35C8AD64D2}"/>
              </a:ext>
            </a:extLst>
          </p:cNvPr>
          <p:cNvSpPr txBox="1">
            <a:spLocks/>
          </p:cNvSpPr>
          <p:nvPr/>
        </p:nvSpPr>
        <p:spPr>
          <a:xfrm>
            <a:off x="7093527" y="2178627"/>
            <a:ext cx="4124036" cy="3581400"/>
          </a:xfrm>
          <a:prstGeom prst="rect">
            <a:avLst/>
          </a:prstGeom>
        </p:spPr>
        <p:txBody>
          <a:bodyPr vert="horz" lIns="91440" tIns="45720" rIns="91440" bIns="45720" rtlCol="0">
            <a:norm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endParaRPr lang="fr-FR" dirty="0"/>
          </a:p>
        </p:txBody>
      </p:sp>
      <p:sp>
        <p:nvSpPr>
          <p:cNvPr id="6" name="Espace réservé du contenu 2">
            <a:extLst>
              <a:ext uri="{FF2B5EF4-FFF2-40B4-BE49-F238E27FC236}">
                <a16:creationId xmlns:a16="http://schemas.microsoft.com/office/drawing/2014/main" id="{4EC28D3D-6264-B743-AF86-FF3D940C8EEA}"/>
              </a:ext>
            </a:extLst>
          </p:cNvPr>
          <p:cNvSpPr txBox="1">
            <a:spLocks/>
          </p:cNvSpPr>
          <p:nvPr/>
        </p:nvSpPr>
        <p:spPr>
          <a:xfrm>
            <a:off x="6816436" y="1496290"/>
            <a:ext cx="4124036" cy="4913745"/>
          </a:xfrm>
          <a:prstGeom prst="rect">
            <a:avLst/>
          </a:prstGeom>
        </p:spPr>
        <p:txBody>
          <a:bodyPr vert="horz" lIns="91440" tIns="45720" rIns="91440" bIns="45720" rtlCol="0">
            <a:normAutofit lnSpcReduction="10000"/>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pPr>
              <a:buFontTx/>
              <a:buChar char="-"/>
            </a:pPr>
            <a:r>
              <a:rPr lang="fr-FR" dirty="0"/>
              <a:t>ALU</a:t>
            </a:r>
          </a:p>
          <a:p>
            <a:pPr>
              <a:buFontTx/>
              <a:buChar char="-"/>
            </a:pPr>
            <a:r>
              <a:rPr lang="fr-FR" dirty="0"/>
              <a:t>Banc de Registre</a:t>
            </a:r>
          </a:p>
          <a:p>
            <a:pPr>
              <a:buFontTx/>
              <a:buChar char="-"/>
            </a:pPr>
            <a:r>
              <a:rPr lang="fr-FR" dirty="0"/>
              <a:t>Contrôleur</a:t>
            </a:r>
          </a:p>
          <a:p>
            <a:pPr lvl="1">
              <a:buFontTx/>
              <a:buChar char="-"/>
            </a:pPr>
            <a:r>
              <a:rPr lang="fr-FR" dirty="0"/>
              <a:t>Bloc </a:t>
            </a:r>
            <a:r>
              <a:rPr lang="fr-FR" dirty="0" err="1"/>
              <a:t>opcode_decoder</a:t>
            </a:r>
            <a:endParaRPr lang="fr-FR" dirty="0"/>
          </a:p>
          <a:p>
            <a:pPr lvl="1">
              <a:buFontTx/>
              <a:buChar char="-"/>
            </a:pPr>
            <a:r>
              <a:rPr lang="fr-FR" dirty="0"/>
              <a:t>Bloc </a:t>
            </a:r>
            <a:r>
              <a:rPr lang="fr-FR" dirty="0" err="1"/>
              <a:t>Data_Processing</a:t>
            </a:r>
            <a:endParaRPr lang="fr-FR" dirty="0"/>
          </a:p>
          <a:p>
            <a:pPr lvl="1">
              <a:buFontTx/>
              <a:buChar char="-"/>
            </a:pPr>
            <a:r>
              <a:rPr lang="fr-FR" dirty="0"/>
              <a:t>Bloc </a:t>
            </a:r>
            <a:r>
              <a:rPr lang="fr-FR" dirty="0" err="1"/>
              <a:t>Shift_Add_Sub_Mov</a:t>
            </a:r>
            <a:endParaRPr lang="fr-FR" dirty="0"/>
          </a:p>
          <a:p>
            <a:pPr lvl="1">
              <a:buFontTx/>
              <a:buChar char="-"/>
            </a:pPr>
            <a:r>
              <a:rPr lang="fr-FR" dirty="0"/>
              <a:t>Bloc </a:t>
            </a:r>
            <a:r>
              <a:rPr lang="fr-FR" dirty="0" err="1"/>
              <a:t>Conditional</a:t>
            </a:r>
            <a:endParaRPr lang="fr-FR" dirty="0"/>
          </a:p>
          <a:p>
            <a:pPr lvl="1">
              <a:buFontTx/>
              <a:buChar char="-"/>
            </a:pPr>
            <a:r>
              <a:rPr lang="fr-FR" dirty="0"/>
              <a:t>Bloc </a:t>
            </a:r>
            <a:r>
              <a:rPr lang="fr-FR" dirty="0" err="1"/>
              <a:t>SP_Address</a:t>
            </a:r>
            <a:endParaRPr lang="fr-FR" dirty="0"/>
          </a:p>
          <a:p>
            <a:pPr lvl="1">
              <a:buFontTx/>
              <a:buChar char="-"/>
            </a:pPr>
            <a:r>
              <a:rPr lang="fr-FR" dirty="0"/>
              <a:t>Bloc </a:t>
            </a:r>
            <a:r>
              <a:rPr lang="fr-FR" dirty="0" err="1"/>
              <a:t>Load</a:t>
            </a:r>
            <a:r>
              <a:rPr lang="fr-FR" dirty="0"/>
              <a:t>/Store</a:t>
            </a:r>
          </a:p>
          <a:p>
            <a:pPr lvl="1">
              <a:buFontTx/>
              <a:buChar char="-"/>
            </a:pPr>
            <a:r>
              <a:rPr lang="fr-FR" dirty="0"/>
              <a:t>Bloc </a:t>
            </a:r>
            <a:r>
              <a:rPr lang="fr-FR" dirty="0" err="1"/>
              <a:t>Flags_APSR</a:t>
            </a:r>
            <a:endParaRPr lang="fr-FR" dirty="0"/>
          </a:p>
          <a:p>
            <a:pPr>
              <a:buFontTx/>
              <a:buChar char="-"/>
            </a:pPr>
            <a:r>
              <a:rPr lang="fr-FR" dirty="0"/>
              <a:t>CPU</a:t>
            </a:r>
          </a:p>
          <a:p>
            <a:pPr>
              <a:buFontTx/>
              <a:buChar char="-"/>
            </a:pPr>
            <a:r>
              <a:rPr lang="fr-FR" dirty="0"/>
              <a:t>Assembleur</a:t>
            </a:r>
          </a:p>
          <a:p>
            <a:pPr>
              <a:buFontTx/>
              <a:buChar char="-"/>
            </a:pPr>
            <a:r>
              <a:rPr lang="fr-FR" dirty="0"/>
              <a:t>Répartition &amp; conclusion</a:t>
            </a:r>
          </a:p>
          <a:p>
            <a:pPr lvl="1">
              <a:buFontTx/>
              <a:buChar char="-"/>
            </a:pPr>
            <a:endParaRPr lang="fr-FR" dirty="0"/>
          </a:p>
          <a:p>
            <a:pPr lvl="1">
              <a:buFontTx/>
              <a:buChar char="-"/>
            </a:pPr>
            <a:endParaRPr lang="fr-FR" dirty="0"/>
          </a:p>
        </p:txBody>
      </p:sp>
      <p:sp>
        <p:nvSpPr>
          <p:cNvPr id="7" name="Rectangle 6">
            <a:extLst>
              <a:ext uri="{FF2B5EF4-FFF2-40B4-BE49-F238E27FC236}">
                <a16:creationId xmlns:a16="http://schemas.microsoft.com/office/drawing/2014/main" id="{B2C2D9AF-1CA3-F24B-B952-A9360391A240}"/>
              </a:ext>
            </a:extLst>
          </p:cNvPr>
          <p:cNvSpPr/>
          <p:nvPr/>
        </p:nvSpPr>
        <p:spPr>
          <a:xfrm flipV="1">
            <a:off x="6446983" y="-221674"/>
            <a:ext cx="249382" cy="737985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pic>
        <p:nvPicPr>
          <p:cNvPr id="2050" name="Picture 2" descr="ARM Cortex-M — Wikipédia">
            <a:extLst>
              <a:ext uri="{FF2B5EF4-FFF2-40B4-BE49-F238E27FC236}">
                <a16:creationId xmlns:a16="http://schemas.microsoft.com/office/drawing/2014/main" id="{039A1105-A9B3-3E4B-B52E-B3B7078314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6852" y="4211782"/>
            <a:ext cx="5162969" cy="17445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79617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DB9C746-30B4-A74A-B4E2-5D18103CA820}"/>
              </a:ext>
            </a:extLst>
          </p:cNvPr>
          <p:cNvSpPr>
            <a:spLocks noGrp="1"/>
          </p:cNvSpPr>
          <p:nvPr>
            <p:ph type="title"/>
          </p:nvPr>
        </p:nvSpPr>
        <p:spPr>
          <a:xfrm>
            <a:off x="738909" y="351795"/>
            <a:ext cx="3792606" cy="742950"/>
          </a:xfrm>
        </p:spPr>
        <p:txBody>
          <a:bodyPr/>
          <a:lstStyle/>
          <a:p>
            <a:pPr algn="ctr"/>
            <a:r>
              <a:rPr lang="fr-FR" dirty="0"/>
              <a:t>ALU</a:t>
            </a:r>
          </a:p>
        </p:txBody>
      </p:sp>
      <p:pic>
        <p:nvPicPr>
          <p:cNvPr id="5" name="Espace réservé du contenu 4">
            <a:extLst>
              <a:ext uri="{FF2B5EF4-FFF2-40B4-BE49-F238E27FC236}">
                <a16:creationId xmlns:a16="http://schemas.microsoft.com/office/drawing/2014/main" id="{4FD59008-7D8B-3242-B70C-19AF07AE4FBF}"/>
              </a:ext>
            </a:extLst>
          </p:cNvPr>
          <p:cNvPicPr>
            <a:picLocks noGrp="1" noChangeAspect="1"/>
          </p:cNvPicPr>
          <p:nvPr>
            <p:ph idx="1"/>
          </p:nvPr>
        </p:nvPicPr>
        <p:blipFill>
          <a:blip r:embed="rId2">
            <a:clrChange>
              <a:clrFrom>
                <a:srgbClr val="FFFFFF"/>
              </a:clrFrom>
              <a:clrTo>
                <a:srgbClr val="FFFFFF">
                  <a:alpha val="0"/>
                </a:srgbClr>
              </a:clrTo>
            </a:clrChange>
          </a:blip>
          <a:stretch>
            <a:fillRect/>
          </a:stretch>
        </p:blipFill>
        <p:spPr>
          <a:xfrm>
            <a:off x="4887402" y="34428"/>
            <a:ext cx="5932347" cy="5310896"/>
          </a:xfrm>
        </p:spPr>
      </p:pic>
      <p:sp>
        <p:nvSpPr>
          <p:cNvPr id="6" name="ZoneTexte 5">
            <a:extLst>
              <a:ext uri="{FF2B5EF4-FFF2-40B4-BE49-F238E27FC236}">
                <a16:creationId xmlns:a16="http://schemas.microsoft.com/office/drawing/2014/main" id="{2D197638-4571-3741-955D-248EDF5B28AC}"/>
              </a:ext>
            </a:extLst>
          </p:cNvPr>
          <p:cNvSpPr txBox="1"/>
          <p:nvPr/>
        </p:nvSpPr>
        <p:spPr>
          <a:xfrm>
            <a:off x="738909" y="1570182"/>
            <a:ext cx="3792606" cy="923330"/>
          </a:xfrm>
          <a:prstGeom prst="rect">
            <a:avLst/>
          </a:prstGeom>
          <a:noFill/>
        </p:spPr>
        <p:txBody>
          <a:bodyPr wrap="square" rtlCol="0">
            <a:spAutoFit/>
          </a:bodyPr>
          <a:lstStyle/>
          <a:p>
            <a:r>
              <a:rPr lang="fr-FR" dirty="0"/>
              <a:t>L’unité Arithmétique et Logique est, dans un processeur, la partie qui s’occupe des calculs </a:t>
            </a:r>
          </a:p>
        </p:txBody>
      </p:sp>
      <p:sp>
        <p:nvSpPr>
          <p:cNvPr id="7" name="ZoneTexte 6">
            <a:extLst>
              <a:ext uri="{FF2B5EF4-FFF2-40B4-BE49-F238E27FC236}">
                <a16:creationId xmlns:a16="http://schemas.microsoft.com/office/drawing/2014/main" id="{F861115A-2A15-8145-AC7C-22B21C1C9E73}"/>
              </a:ext>
            </a:extLst>
          </p:cNvPr>
          <p:cNvSpPr txBox="1"/>
          <p:nvPr/>
        </p:nvSpPr>
        <p:spPr>
          <a:xfrm>
            <a:off x="738909" y="2968949"/>
            <a:ext cx="3792606" cy="646331"/>
          </a:xfrm>
          <a:prstGeom prst="rect">
            <a:avLst/>
          </a:prstGeom>
          <a:noFill/>
        </p:spPr>
        <p:txBody>
          <a:bodyPr wrap="square" rtlCol="0">
            <a:spAutoFit/>
          </a:bodyPr>
          <a:lstStyle/>
          <a:p>
            <a:r>
              <a:rPr lang="fr-FR" dirty="0"/>
              <a:t>Elle effectue des calculs simples sur des entiers de 32 bits</a:t>
            </a:r>
          </a:p>
        </p:txBody>
      </p:sp>
      <p:sp>
        <p:nvSpPr>
          <p:cNvPr id="8" name="ZoneTexte 7">
            <a:extLst>
              <a:ext uri="{FF2B5EF4-FFF2-40B4-BE49-F238E27FC236}">
                <a16:creationId xmlns:a16="http://schemas.microsoft.com/office/drawing/2014/main" id="{6838F524-5871-2E4D-BE7F-CD86C12301D0}"/>
              </a:ext>
            </a:extLst>
          </p:cNvPr>
          <p:cNvSpPr txBox="1"/>
          <p:nvPr/>
        </p:nvSpPr>
        <p:spPr>
          <a:xfrm>
            <a:off x="738909" y="3914685"/>
            <a:ext cx="3792606" cy="1477328"/>
          </a:xfrm>
          <a:prstGeom prst="rect">
            <a:avLst/>
          </a:prstGeom>
          <a:noFill/>
        </p:spPr>
        <p:txBody>
          <a:bodyPr wrap="square" rtlCol="0">
            <a:spAutoFit/>
          </a:bodyPr>
          <a:lstStyle/>
          <a:p>
            <a:r>
              <a:rPr lang="fr-FR" dirty="0"/>
              <a:t>Elle comporte 2 entrées de données, une entrée indiquant le nombre de décalage, et une entrée indiquant le code de l’opération à exécuter, une retenue entrante</a:t>
            </a:r>
          </a:p>
        </p:txBody>
      </p:sp>
      <p:sp>
        <p:nvSpPr>
          <p:cNvPr id="9" name="ZoneTexte 8">
            <a:extLst>
              <a:ext uri="{FF2B5EF4-FFF2-40B4-BE49-F238E27FC236}">
                <a16:creationId xmlns:a16="http://schemas.microsoft.com/office/drawing/2014/main" id="{D0A8E2A9-0656-794A-9BF9-B63B3D04E924}"/>
              </a:ext>
            </a:extLst>
          </p:cNvPr>
          <p:cNvSpPr txBox="1"/>
          <p:nvPr/>
        </p:nvSpPr>
        <p:spPr>
          <a:xfrm>
            <a:off x="738909" y="5691418"/>
            <a:ext cx="3792606" cy="646331"/>
          </a:xfrm>
          <a:prstGeom prst="rect">
            <a:avLst/>
          </a:prstGeom>
          <a:noFill/>
        </p:spPr>
        <p:txBody>
          <a:bodyPr wrap="square" rtlCol="0">
            <a:spAutoFit/>
          </a:bodyPr>
          <a:lstStyle/>
          <a:p>
            <a:r>
              <a:rPr lang="fr-FR" dirty="0"/>
              <a:t>Elle comporte 1 sortie de données et 1 sortie avec les Flags (NZCV)</a:t>
            </a:r>
          </a:p>
        </p:txBody>
      </p:sp>
      <p:pic>
        <p:nvPicPr>
          <p:cNvPr id="11" name="Image 10">
            <a:extLst>
              <a:ext uri="{FF2B5EF4-FFF2-40B4-BE49-F238E27FC236}">
                <a16:creationId xmlns:a16="http://schemas.microsoft.com/office/drawing/2014/main" id="{8ECDBAF7-73BE-4149-8687-59CF14DEFBAA}"/>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5218546" y="5659305"/>
            <a:ext cx="3649664" cy="1204013"/>
          </a:xfrm>
          <a:prstGeom prst="rect">
            <a:avLst/>
          </a:prstGeom>
        </p:spPr>
      </p:pic>
      <p:pic>
        <p:nvPicPr>
          <p:cNvPr id="13" name="Image 12">
            <a:extLst>
              <a:ext uri="{FF2B5EF4-FFF2-40B4-BE49-F238E27FC236}">
                <a16:creationId xmlns:a16="http://schemas.microsoft.com/office/drawing/2014/main" id="{862F5A7A-F4F5-EC40-92C2-16C557764794}"/>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9043700" y="5765330"/>
            <a:ext cx="3148300" cy="1144837"/>
          </a:xfrm>
          <a:prstGeom prst="rect">
            <a:avLst/>
          </a:prstGeom>
        </p:spPr>
      </p:pic>
      <p:sp>
        <p:nvSpPr>
          <p:cNvPr id="14" name="ZoneTexte 13">
            <a:extLst>
              <a:ext uri="{FF2B5EF4-FFF2-40B4-BE49-F238E27FC236}">
                <a16:creationId xmlns:a16="http://schemas.microsoft.com/office/drawing/2014/main" id="{32304B26-8290-CE4B-977E-7FF430B96573}"/>
              </a:ext>
            </a:extLst>
          </p:cNvPr>
          <p:cNvSpPr txBox="1"/>
          <p:nvPr/>
        </p:nvSpPr>
        <p:spPr>
          <a:xfrm>
            <a:off x="6096000" y="5519109"/>
            <a:ext cx="1428596" cy="246221"/>
          </a:xfrm>
          <a:prstGeom prst="rect">
            <a:avLst/>
          </a:prstGeom>
          <a:noFill/>
        </p:spPr>
        <p:txBody>
          <a:bodyPr wrap="none" rtlCol="0">
            <a:spAutoFit/>
          </a:bodyPr>
          <a:lstStyle/>
          <a:p>
            <a:r>
              <a:rPr lang="fr-FR" sz="1000" i="1" dirty="0" err="1"/>
              <a:t>OverFlow_additionneur</a:t>
            </a:r>
            <a:endParaRPr lang="fr-FR" sz="1000" i="1" dirty="0"/>
          </a:p>
        </p:txBody>
      </p:sp>
      <p:sp>
        <p:nvSpPr>
          <p:cNvPr id="15" name="ZoneTexte 14">
            <a:extLst>
              <a:ext uri="{FF2B5EF4-FFF2-40B4-BE49-F238E27FC236}">
                <a16:creationId xmlns:a16="http://schemas.microsoft.com/office/drawing/2014/main" id="{F73A4678-224F-8E41-8F4A-DD0167A7C60C}"/>
              </a:ext>
            </a:extLst>
          </p:cNvPr>
          <p:cNvSpPr txBox="1"/>
          <p:nvPr/>
        </p:nvSpPr>
        <p:spPr>
          <a:xfrm>
            <a:off x="10024495" y="5642219"/>
            <a:ext cx="1435008" cy="246221"/>
          </a:xfrm>
          <a:prstGeom prst="rect">
            <a:avLst/>
          </a:prstGeom>
          <a:noFill/>
        </p:spPr>
        <p:txBody>
          <a:bodyPr wrap="none" rtlCol="0">
            <a:spAutoFit/>
          </a:bodyPr>
          <a:lstStyle/>
          <a:p>
            <a:r>
              <a:rPr lang="fr-FR" sz="1000" i="1" dirty="0" err="1"/>
              <a:t>OverFlow_soustracteur</a:t>
            </a:r>
            <a:endParaRPr lang="fr-FR" sz="1000" i="1" dirty="0"/>
          </a:p>
        </p:txBody>
      </p:sp>
      <p:pic>
        <p:nvPicPr>
          <p:cNvPr id="17" name="Image 16">
            <a:extLst>
              <a:ext uri="{FF2B5EF4-FFF2-40B4-BE49-F238E27FC236}">
                <a16:creationId xmlns:a16="http://schemas.microsoft.com/office/drawing/2014/main" id="{FF1E4ED0-6BF6-BA45-9B48-BB039881C86E}"/>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9611957" y="80783"/>
            <a:ext cx="2580043" cy="1288365"/>
          </a:xfrm>
          <a:prstGeom prst="rect">
            <a:avLst/>
          </a:prstGeom>
        </p:spPr>
      </p:pic>
      <p:sp>
        <p:nvSpPr>
          <p:cNvPr id="18" name="ZoneTexte 17">
            <a:extLst>
              <a:ext uri="{FF2B5EF4-FFF2-40B4-BE49-F238E27FC236}">
                <a16:creationId xmlns:a16="http://schemas.microsoft.com/office/drawing/2014/main" id="{585AD51E-A905-7E47-B704-10EF37DACC49}"/>
              </a:ext>
            </a:extLst>
          </p:cNvPr>
          <p:cNvSpPr txBox="1"/>
          <p:nvPr/>
        </p:nvSpPr>
        <p:spPr>
          <a:xfrm>
            <a:off x="11175636" y="228684"/>
            <a:ext cx="798617" cy="246221"/>
          </a:xfrm>
          <a:prstGeom prst="rect">
            <a:avLst/>
          </a:prstGeom>
          <a:noFill/>
        </p:spPr>
        <p:txBody>
          <a:bodyPr wrap="none" rtlCol="0">
            <a:spAutoFit/>
          </a:bodyPr>
          <a:lstStyle/>
          <a:p>
            <a:r>
              <a:rPr lang="fr-FR" sz="1000" i="1" dirty="0" err="1"/>
              <a:t>SBC_Intern</a:t>
            </a:r>
            <a:endParaRPr lang="fr-FR" sz="1000" i="1" dirty="0"/>
          </a:p>
        </p:txBody>
      </p:sp>
    </p:spTree>
    <p:extLst>
      <p:ext uri="{BB962C8B-B14F-4D97-AF65-F5344CB8AC3E}">
        <p14:creationId xmlns:p14="http://schemas.microsoft.com/office/powerpoint/2010/main" val="37310370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DB9C746-30B4-A74A-B4E2-5D18103CA820}"/>
              </a:ext>
            </a:extLst>
          </p:cNvPr>
          <p:cNvSpPr>
            <a:spLocks noGrp="1"/>
          </p:cNvSpPr>
          <p:nvPr>
            <p:ph type="title"/>
          </p:nvPr>
        </p:nvSpPr>
        <p:spPr>
          <a:xfrm>
            <a:off x="738909" y="351795"/>
            <a:ext cx="3792606" cy="742950"/>
          </a:xfrm>
        </p:spPr>
        <p:txBody>
          <a:bodyPr>
            <a:normAutofit fontScale="90000"/>
          </a:bodyPr>
          <a:lstStyle/>
          <a:p>
            <a:pPr algn="ctr"/>
            <a:r>
              <a:rPr lang="fr-FR" dirty="0"/>
              <a:t>Banc de registre</a:t>
            </a:r>
          </a:p>
        </p:txBody>
      </p:sp>
      <p:sp>
        <p:nvSpPr>
          <p:cNvPr id="6" name="ZoneTexte 5">
            <a:extLst>
              <a:ext uri="{FF2B5EF4-FFF2-40B4-BE49-F238E27FC236}">
                <a16:creationId xmlns:a16="http://schemas.microsoft.com/office/drawing/2014/main" id="{2D197638-4571-3741-955D-248EDF5B28AC}"/>
              </a:ext>
            </a:extLst>
          </p:cNvPr>
          <p:cNvSpPr txBox="1"/>
          <p:nvPr/>
        </p:nvSpPr>
        <p:spPr>
          <a:xfrm>
            <a:off x="738909" y="1570182"/>
            <a:ext cx="3792606" cy="1200329"/>
          </a:xfrm>
          <a:prstGeom prst="rect">
            <a:avLst/>
          </a:prstGeom>
          <a:noFill/>
        </p:spPr>
        <p:txBody>
          <a:bodyPr wrap="square" rtlCol="0">
            <a:spAutoFit/>
          </a:bodyPr>
          <a:lstStyle/>
          <a:p>
            <a:r>
              <a:rPr lang="fr-FR" dirty="0"/>
              <a:t>C’est une mémoire interne au processeur qui est, un ensemble de plusieurs registres permettant de stocker le résultat d’un calcul</a:t>
            </a:r>
          </a:p>
        </p:txBody>
      </p:sp>
      <p:sp>
        <p:nvSpPr>
          <p:cNvPr id="10" name="ZoneTexte 9">
            <a:extLst>
              <a:ext uri="{FF2B5EF4-FFF2-40B4-BE49-F238E27FC236}">
                <a16:creationId xmlns:a16="http://schemas.microsoft.com/office/drawing/2014/main" id="{F0BD6E95-7F78-D648-A893-9E107BBCF883}"/>
              </a:ext>
            </a:extLst>
          </p:cNvPr>
          <p:cNvSpPr txBox="1"/>
          <p:nvPr/>
        </p:nvSpPr>
        <p:spPr>
          <a:xfrm>
            <a:off x="738909" y="2968099"/>
            <a:ext cx="3792606" cy="1754326"/>
          </a:xfrm>
          <a:prstGeom prst="rect">
            <a:avLst/>
          </a:prstGeom>
          <a:noFill/>
        </p:spPr>
        <p:txBody>
          <a:bodyPr wrap="square" rtlCol="0">
            <a:spAutoFit/>
          </a:bodyPr>
          <a:lstStyle/>
          <a:p>
            <a:r>
              <a:rPr lang="fr-FR" dirty="0"/>
              <a:t>Fonctionnement :</a:t>
            </a:r>
          </a:p>
          <a:p>
            <a:pPr marL="285750" indent="-285750">
              <a:buFont typeface="Symbol" pitchFamily="2" charset="2"/>
              <a:buChar char="Þ"/>
            </a:pPr>
            <a:r>
              <a:rPr lang="fr-FR" dirty="0"/>
              <a:t>Données à écrire en provenance de l’ALU ou de la mémoire de données </a:t>
            </a:r>
          </a:p>
          <a:p>
            <a:pPr marL="285750" indent="-285750">
              <a:buFont typeface="Symbol" pitchFamily="2" charset="2"/>
              <a:buChar char="Þ"/>
            </a:pPr>
            <a:r>
              <a:rPr lang="fr-FR" dirty="0"/>
              <a:t>Données à lire à destination de l’ALU ou de mémoire</a:t>
            </a:r>
          </a:p>
        </p:txBody>
      </p:sp>
      <p:sp>
        <p:nvSpPr>
          <p:cNvPr id="11" name="ZoneTexte 10">
            <a:extLst>
              <a:ext uri="{FF2B5EF4-FFF2-40B4-BE49-F238E27FC236}">
                <a16:creationId xmlns:a16="http://schemas.microsoft.com/office/drawing/2014/main" id="{4D6564FE-1B2B-1449-B00F-E115CF6A7CEC}"/>
              </a:ext>
            </a:extLst>
          </p:cNvPr>
          <p:cNvSpPr txBox="1"/>
          <p:nvPr/>
        </p:nvSpPr>
        <p:spPr>
          <a:xfrm>
            <a:off x="738909" y="4853883"/>
            <a:ext cx="3792606" cy="1200329"/>
          </a:xfrm>
          <a:prstGeom prst="rect">
            <a:avLst/>
          </a:prstGeom>
          <a:noFill/>
        </p:spPr>
        <p:txBody>
          <a:bodyPr wrap="square" rtlCol="0">
            <a:spAutoFit/>
          </a:bodyPr>
          <a:lstStyle/>
          <a:p>
            <a:r>
              <a:rPr lang="fr-FR" dirty="0"/>
              <a:t>Dans notre projet, nous avons implémenté 8 registres R0-R7, les registres PC et SP sont implémentés dans le contrôleur </a:t>
            </a:r>
          </a:p>
        </p:txBody>
      </p:sp>
      <p:pic>
        <p:nvPicPr>
          <p:cNvPr id="13" name="Image 12">
            <a:extLst>
              <a:ext uri="{FF2B5EF4-FFF2-40B4-BE49-F238E27FC236}">
                <a16:creationId xmlns:a16="http://schemas.microsoft.com/office/drawing/2014/main" id="{6B9D1A44-2BFB-A345-B5A1-8F1FFDC89128}"/>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4531515" y="0"/>
            <a:ext cx="7649992" cy="6858000"/>
          </a:xfrm>
          <a:prstGeom prst="rect">
            <a:avLst/>
          </a:prstGeom>
        </p:spPr>
      </p:pic>
    </p:spTree>
    <p:extLst>
      <p:ext uri="{BB962C8B-B14F-4D97-AF65-F5344CB8AC3E}">
        <p14:creationId xmlns:p14="http://schemas.microsoft.com/office/powerpoint/2010/main" val="3688808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DB9C746-30B4-A74A-B4E2-5D18103CA820}"/>
              </a:ext>
            </a:extLst>
          </p:cNvPr>
          <p:cNvSpPr>
            <a:spLocks noGrp="1"/>
          </p:cNvSpPr>
          <p:nvPr>
            <p:ph type="title"/>
          </p:nvPr>
        </p:nvSpPr>
        <p:spPr>
          <a:xfrm>
            <a:off x="738909" y="351795"/>
            <a:ext cx="3792606" cy="742950"/>
          </a:xfrm>
        </p:spPr>
        <p:txBody>
          <a:bodyPr>
            <a:normAutofit/>
          </a:bodyPr>
          <a:lstStyle/>
          <a:p>
            <a:pPr algn="ctr"/>
            <a:r>
              <a:rPr lang="fr-FR" dirty="0"/>
              <a:t>Contrôleur</a:t>
            </a:r>
          </a:p>
        </p:txBody>
      </p:sp>
      <p:sp>
        <p:nvSpPr>
          <p:cNvPr id="6" name="ZoneTexte 5">
            <a:extLst>
              <a:ext uri="{FF2B5EF4-FFF2-40B4-BE49-F238E27FC236}">
                <a16:creationId xmlns:a16="http://schemas.microsoft.com/office/drawing/2014/main" id="{2D197638-4571-3741-955D-248EDF5B28AC}"/>
              </a:ext>
            </a:extLst>
          </p:cNvPr>
          <p:cNvSpPr txBox="1"/>
          <p:nvPr/>
        </p:nvSpPr>
        <p:spPr>
          <a:xfrm>
            <a:off x="738909" y="1570182"/>
            <a:ext cx="3792606" cy="2031325"/>
          </a:xfrm>
          <a:prstGeom prst="rect">
            <a:avLst/>
          </a:prstGeom>
          <a:noFill/>
        </p:spPr>
        <p:txBody>
          <a:bodyPr wrap="square" rtlCol="0">
            <a:spAutoFit/>
          </a:bodyPr>
          <a:lstStyle/>
          <a:p>
            <a:r>
              <a:rPr lang="fr-FR" dirty="0"/>
              <a:t>Le contrôleur a pour objectif de décoder les instructions, et, en fonction des informations récupérées au sein de l’instruction et des drapeaux, il va agir sur le chemin de données, c’est en sorte lui qui donne les ordres</a:t>
            </a:r>
          </a:p>
        </p:txBody>
      </p:sp>
      <p:sp>
        <p:nvSpPr>
          <p:cNvPr id="10" name="ZoneTexte 9">
            <a:extLst>
              <a:ext uri="{FF2B5EF4-FFF2-40B4-BE49-F238E27FC236}">
                <a16:creationId xmlns:a16="http://schemas.microsoft.com/office/drawing/2014/main" id="{F0BD6E95-7F78-D648-A893-9E107BBCF883}"/>
              </a:ext>
            </a:extLst>
          </p:cNvPr>
          <p:cNvSpPr txBox="1"/>
          <p:nvPr/>
        </p:nvSpPr>
        <p:spPr>
          <a:xfrm>
            <a:off x="738909" y="3790342"/>
            <a:ext cx="3792606" cy="2308324"/>
          </a:xfrm>
          <a:prstGeom prst="rect">
            <a:avLst/>
          </a:prstGeom>
          <a:noFill/>
        </p:spPr>
        <p:txBody>
          <a:bodyPr wrap="square" rtlCol="0">
            <a:spAutoFit/>
          </a:bodyPr>
          <a:lstStyle/>
          <a:p>
            <a:r>
              <a:rPr lang="fr-FR" dirty="0"/>
              <a:t>Il y a différentes classes d’instructions :</a:t>
            </a:r>
          </a:p>
          <a:p>
            <a:pPr marL="285750" indent="-285750">
              <a:buFont typeface="Symbol" pitchFamily="2" charset="2"/>
              <a:buChar char="Þ"/>
            </a:pPr>
            <a:r>
              <a:rPr lang="fr-FR" dirty="0" err="1"/>
              <a:t>Shift_Add_Sub_Mov</a:t>
            </a:r>
            <a:endParaRPr lang="fr-FR" dirty="0"/>
          </a:p>
          <a:p>
            <a:pPr marL="285750" indent="-285750">
              <a:buFont typeface="Symbol" pitchFamily="2" charset="2"/>
              <a:buChar char="Þ"/>
            </a:pPr>
            <a:r>
              <a:rPr lang="fr-FR" dirty="0" err="1"/>
              <a:t>Data_Processing</a:t>
            </a:r>
            <a:endParaRPr lang="fr-FR" dirty="0"/>
          </a:p>
          <a:p>
            <a:pPr marL="285750" indent="-285750">
              <a:buFont typeface="Symbol" pitchFamily="2" charset="2"/>
              <a:buChar char="Þ"/>
            </a:pPr>
            <a:r>
              <a:rPr lang="fr-FR" dirty="0" err="1"/>
              <a:t>Flags_APSR</a:t>
            </a:r>
            <a:endParaRPr lang="fr-FR" dirty="0"/>
          </a:p>
          <a:p>
            <a:pPr marL="285750" indent="-285750">
              <a:buFont typeface="Symbol" pitchFamily="2" charset="2"/>
              <a:buChar char="Þ"/>
            </a:pPr>
            <a:r>
              <a:rPr lang="fr-FR" dirty="0" err="1"/>
              <a:t>Load_Store</a:t>
            </a:r>
            <a:endParaRPr lang="fr-FR" dirty="0"/>
          </a:p>
          <a:p>
            <a:pPr marL="285750" indent="-285750">
              <a:buFont typeface="Symbol" pitchFamily="2" charset="2"/>
              <a:buChar char="Þ"/>
            </a:pPr>
            <a:r>
              <a:rPr lang="fr-FR" dirty="0" err="1"/>
              <a:t>SP_Address</a:t>
            </a:r>
            <a:endParaRPr lang="fr-FR" dirty="0"/>
          </a:p>
          <a:p>
            <a:pPr marL="285750" indent="-285750">
              <a:buFont typeface="Symbol" pitchFamily="2" charset="2"/>
              <a:buChar char="Þ"/>
            </a:pPr>
            <a:r>
              <a:rPr lang="fr-FR" dirty="0" err="1"/>
              <a:t>Conditional</a:t>
            </a:r>
            <a:endParaRPr lang="fr-FR" dirty="0"/>
          </a:p>
        </p:txBody>
      </p:sp>
      <p:pic>
        <p:nvPicPr>
          <p:cNvPr id="4" name="Image 3">
            <a:extLst>
              <a:ext uri="{FF2B5EF4-FFF2-40B4-BE49-F238E27FC236}">
                <a16:creationId xmlns:a16="http://schemas.microsoft.com/office/drawing/2014/main" id="{F65370DC-DD40-744E-8EA6-9053ACA4D2F5}"/>
              </a:ext>
            </a:extLst>
          </p:cNvPr>
          <p:cNvPicPr>
            <a:picLocks noChangeAspect="1"/>
          </p:cNvPicPr>
          <p:nvPr/>
        </p:nvPicPr>
        <p:blipFill>
          <a:blip r:embed="rId2"/>
          <a:stretch>
            <a:fillRect/>
          </a:stretch>
        </p:blipFill>
        <p:spPr>
          <a:xfrm>
            <a:off x="5091734" y="0"/>
            <a:ext cx="7100266" cy="6858000"/>
          </a:xfrm>
          <a:prstGeom prst="rect">
            <a:avLst/>
          </a:prstGeom>
        </p:spPr>
      </p:pic>
    </p:spTree>
    <p:extLst>
      <p:ext uri="{BB962C8B-B14F-4D97-AF65-F5344CB8AC3E}">
        <p14:creationId xmlns:p14="http://schemas.microsoft.com/office/powerpoint/2010/main" val="19181610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ZoneTexte 7">
            <a:extLst>
              <a:ext uri="{FF2B5EF4-FFF2-40B4-BE49-F238E27FC236}">
                <a16:creationId xmlns:a16="http://schemas.microsoft.com/office/drawing/2014/main" id="{7774D297-97DA-C24A-8D6E-0646F3A3A42F}"/>
              </a:ext>
            </a:extLst>
          </p:cNvPr>
          <p:cNvSpPr txBox="1"/>
          <p:nvPr/>
        </p:nvSpPr>
        <p:spPr>
          <a:xfrm>
            <a:off x="872836" y="4571095"/>
            <a:ext cx="4359564" cy="584775"/>
          </a:xfrm>
          <a:prstGeom prst="rect">
            <a:avLst/>
          </a:prstGeom>
          <a:noFill/>
        </p:spPr>
        <p:txBody>
          <a:bodyPr wrap="square" rtlCol="0">
            <a:spAutoFit/>
          </a:bodyPr>
          <a:lstStyle/>
          <a:p>
            <a:r>
              <a:rPr lang="fr-FR" sz="1600" dirty="0"/>
              <a:t>Ce bloc traite les instructions de la section </a:t>
            </a:r>
            <a:r>
              <a:rPr lang="fr-FR" sz="1600" dirty="0" err="1"/>
              <a:t>data_processing</a:t>
            </a:r>
            <a:r>
              <a:rPr lang="fr-FR" sz="1600" dirty="0"/>
              <a:t>. </a:t>
            </a:r>
          </a:p>
        </p:txBody>
      </p:sp>
      <p:sp>
        <p:nvSpPr>
          <p:cNvPr id="10" name="Titre 1">
            <a:extLst>
              <a:ext uri="{FF2B5EF4-FFF2-40B4-BE49-F238E27FC236}">
                <a16:creationId xmlns:a16="http://schemas.microsoft.com/office/drawing/2014/main" id="{ACCE7368-88A4-E848-A1E2-424727FCA02C}"/>
              </a:ext>
            </a:extLst>
          </p:cNvPr>
          <p:cNvSpPr>
            <a:spLocks noGrp="1"/>
          </p:cNvSpPr>
          <p:nvPr>
            <p:ph type="title"/>
          </p:nvPr>
        </p:nvSpPr>
        <p:spPr>
          <a:xfrm>
            <a:off x="872836" y="3374846"/>
            <a:ext cx="5181599" cy="584775"/>
          </a:xfrm>
        </p:spPr>
        <p:txBody>
          <a:bodyPr>
            <a:normAutofit fontScale="90000"/>
          </a:bodyPr>
          <a:lstStyle/>
          <a:p>
            <a:pPr algn="ctr"/>
            <a:r>
              <a:rPr lang="fr-FR" dirty="0"/>
              <a:t>Bloc </a:t>
            </a:r>
            <a:r>
              <a:rPr lang="fr-FR" dirty="0" err="1"/>
              <a:t>Data_Processing</a:t>
            </a:r>
            <a:endParaRPr lang="fr-FR" dirty="0"/>
          </a:p>
        </p:txBody>
      </p:sp>
      <p:pic>
        <p:nvPicPr>
          <p:cNvPr id="3" name="Image 2">
            <a:extLst>
              <a:ext uri="{FF2B5EF4-FFF2-40B4-BE49-F238E27FC236}">
                <a16:creationId xmlns:a16="http://schemas.microsoft.com/office/drawing/2014/main" id="{A883569C-8886-F044-90BB-C4B27794B56E}"/>
              </a:ext>
            </a:extLst>
          </p:cNvPr>
          <p:cNvPicPr>
            <a:picLocks noChangeAspect="1"/>
          </p:cNvPicPr>
          <p:nvPr/>
        </p:nvPicPr>
        <p:blipFill rotWithShape="1">
          <a:blip r:embed="rId2"/>
          <a:srcRect t="39315"/>
          <a:stretch/>
        </p:blipFill>
        <p:spPr>
          <a:xfrm>
            <a:off x="914401" y="5077643"/>
            <a:ext cx="5181599" cy="1715331"/>
          </a:xfrm>
          <a:prstGeom prst="rect">
            <a:avLst/>
          </a:prstGeom>
        </p:spPr>
      </p:pic>
      <p:pic>
        <p:nvPicPr>
          <p:cNvPr id="4" name="Image 3">
            <a:extLst>
              <a:ext uri="{FF2B5EF4-FFF2-40B4-BE49-F238E27FC236}">
                <a16:creationId xmlns:a16="http://schemas.microsoft.com/office/drawing/2014/main" id="{A539A061-389E-9849-B8FC-E80F4F135438}"/>
              </a:ext>
            </a:extLst>
          </p:cNvPr>
          <p:cNvPicPr>
            <a:picLocks noChangeAspect="1"/>
          </p:cNvPicPr>
          <p:nvPr/>
        </p:nvPicPr>
        <p:blipFill>
          <a:blip r:embed="rId3"/>
          <a:stretch>
            <a:fillRect/>
          </a:stretch>
        </p:blipFill>
        <p:spPr>
          <a:xfrm>
            <a:off x="6650180" y="3374846"/>
            <a:ext cx="5442527" cy="3363974"/>
          </a:xfrm>
          <a:prstGeom prst="rect">
            <a:avLst/>
          </a:prstGeom>
        </p:spPr>
      </p:pic>
      <p:sp>
        <p:nvSpPr>
          <p:cNvPr id="11" name="ZoneTexte 10">
            <a:extLst>
              <a:ext uri="{FF2B5EF4-FFF2-40B4-BE49-F238E27FC236}">
                <a16:creationId xmlns:a16="http://schemas.microsoft.com/office/drawing/2014/main" id="{200CC114-F601-E74E-817D-D45EEDC9B19E}"/>
              </a:ext>
            </a:extLst>
          </p:cNvPr>
          <p:cNvSpPr txBox="1"/>
          <p:nvPr/>
        </p:nvSpPr>
        <p:spPr>
          <a:xfrm>
            <a:off x="872836" y="3986320"/>
            <a:ext cx="4359564" cy="584775"/>
          </a:xfrm>
          <a:prstGeom prst="rect">
            <a:avLst/>
          </a:prstGeom>
          <a:noFill/>
        </p:spPr>
        <p:txBody>
          <a:bodyPr wrap="square" rtlCol="0">
            <a:spAutoFit/>
          </a:bodyPr>
          <a:lstStyle/>
          <a:p>
            <a:r>
              <a:rPr lang="fr-FR" sz="1600" dirty="0"/>
              <a:t>Ce bloc met également à jour les flags : quand un flags doit être mis à jour, sa valeur passe à 1</a:t>
            </a:r>
          </a:p>
        </p:txBody>
      </p:sp>
      <p:sp>
        <p:nvSpPr>
          <p:cNvPr id="14" name="Rectangle 13">
            <a:extLst>
              <a:ext uri="{FF2B5EF4-FFF2-40B4-BE49-F238E27FC236}">
                <a16:creationId xmlns:a16="http://schemas.microsoft.com/office/drawing/2014/main" id="{56615DD6-841B-2C4A-BC56-61367B7A90BA}"/>
              </a:ext>
            </a:extLst>
          </p:cNvPr>
          <p:cNvSpPr/>
          <p:nvPr/>
        </p:nvSpPr>
        <p:spPr>
          <a:xfrm>
            <a:off x="628073" y="3047362"/>
            <a:ext cx="11563927" cy="21981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16" name="Titre 1">
            <a:extLst>
              <a:ext uri="{FF2B5EF4-FFF2-40B4-BE49-F238E27FC236}">
                <a16:creationId xmlns:a16="http://schemas.microsoft.com/office/drawing/2014/main" id="{A38B2829-653E-8B46-9133-3AC23DFC3FF6}"/>
              </a:ext>
            </a:extLst>
          </p:cNvPr>
          <p:cNvSpPr txBox="1">
            <a:spLocks/>
          </p:cNvSpPr>
          <p:nvPr/>
        </p:nvSpPr>
        <p:spPr>
          <a:xfrm>
            <a:off x="872835" y="65026"/>
            <a:ext cx="5181599" cy="584775"/>
          </a:xfrm>
          <a:prstGeom prst="rect">
            <a:avLst/>
          </a:prstGeom>
        </p:spPr>
        <p:txBody>
          <a:bodyPr vert="horz" lIns="91440" tIns="45720" rIns="91440" bIns="45720" rtlCol="0" anchor="t">
            <a:normAutofit fontScale="90000" lnSpcReduction="10000"/>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pPr algn="ctr"/>
            <a:r>
              <a:rPr lang="fr-FR" dirty="0"/>
              <a:t>Bloc </a:t>
            </a:r>
            <a:r>
              <a:rPr lang="fr-FR" dirty="0" err="1"/>
              <a:t>OpCode_Decoder</a:t>
            </a:r>
            <a:endParaRPr lang="fr-FR" dirty="0"/>
          </a:p>
        </p:txBody>
      </p:sp>
      <p:pic>
        <p:nvPicPr>
          <p:cNvPr id="17" name="Image 16">
            <a:extLst>
              <a:ext uri="{FF2B5EF4-FFF2-40B4-BE49-F238E27FC236}">
                <a16:creationId xmlns:a16="http://schemas.microsoft.com/office/drawing/2014/main" id="{60ACFD10-9477-B448-9C0E-A8F677E0CBA7}"/>
              </a:ext>
            </a:extLst>
          </p:cNvPr>
          <p:cNvPicPr>
            <a:picLocks noChangeAspect="1"/>
          </p:cNvPicPr>
          <p:nvPr/>
        </p:nvPicPr>
        <p:blipFill>
          <a:blip r:embed="rId4"/>
          <a:stretch>
            <a:fillRect/>
          </a:stretch>
        </p:blipFill>
        <p:spPr>
          <a:xfrm>
            <a:off x="872835" y="813900"/>
            <a:ext cx="6271492" cy="1920022"/>
          </a:xfrm>
          <a:prstGeom prst="rect">
            <a:avLst/>
          </a:prstGeom>
        </p:spPr>
      </p:pic>
      <p:sp>
        <p:nvSpPr>
          <p:cNvPr id="18" name="ZoneTexte 17">
            <a:extLst>
              <a:ext uri="{FF2B5EF4-FFF2-40B4-BE49-F238E27FC236}">
                <a16:creationId xmlns:a16="http://schemas.microsoft.com/office/drawing/2014/main" id="{7A2F6A7B-8FEA-9B42-B4E2-42C6DD20D20D}"/>
              </a:ext>
            </a:extLst>
          </p:cNvPr>
          <p:cNvSpPr txBox="1"/>
          <p:nvPr/>
        </p:nvSpPr>
        <p:spPr>
          <a:xfrm>
            <a:off x="7444509" y="561076"/>
            <a:ext cx="4359564" cy="1077218"/>
          </a:xfrm>
          <a:prstGeom prst="rect">
            <a:avLst/>
          </a:prstGeom>
          <a:noFill/>
        </p:spPr>
        <p:txBody>
          <a:bodyPr wrap="square" rtlCol="0">
            <a:spAutoFit/>
          </a:bodyPr>
          <a:lstStyle/>
          <a:p>
            <a:r>
              <a:rPr lang="fr-FR" sz="1600" dirty="0"/>
              <a:t>Ce bloc est « interne » au contrôleur, il permet de « dispatcher » chaque instruction dans les différentes classes d’instructions que nous allons voir.</a:t>
            </a:r>
          </a:p>
        </p:txBody>
      </p:sp>
      <p:sp>
        <p:nvSpPr>
          <p:cNvPr id="20" name="ZoneTexte 19">
            <a:extLst>
              <a:ext uri="{FF2B5EF4-FFF2-40B4-BE49-F238E27FC236}">
                <a16:creationId xmlns:a16="http://schemas.microsoft.com/office/drawing/2014/main" id="{78DAFD4A-936C-FE4F-ABA6-F624AB40CD40}"/>
              </a:ext>
            </a:extLst>
          </p:cNvPr>
          <p:cNvSpPr txBox="1"/>
          <p:nvPr/>
        </p:nvSpPr>
        <p:spPr>
          <a:xfrm>
            <a:off x="7444509" y="1638294"/>
            <a:ext cx="4648198" cy="830997"/>
          </a:xfrm>
          <a:prstGeom prst="rect">
            <a:avLst/>
          </a:prstGeom>
          <a:noFill/>
        </p:spPr>
        <p:txBody>
          <a:bodyPr wrap="square" rtlCol="0">
            <a:spAutoFit/>
          </a:bodyPr>
          <a:lstStyle/>
          <a:p>
            <a:r>
              <a:rPr lang="fr-FR" sz="1600" dirty="0"/>
              <a:t>Si une instruction est de classe </a:t>
            </a:r>
            <a:r>
              <a:rPr lang="fr-FR" sz="1600" dirty="0" err="1"/>
              <a:t>Shift_Add_Sub_Mov</a:t>
            </a:r>
            <a:r>
              <a:rPr lang="fr-FR" sz="1600" dirty="0"/>
              <a:t>, alors ce bloc mettra à 1 l’entrée </a:t>
            </a:r>
            <a:r>
              <a:rPr lang="fr-FR" sz="1600" dirty="0" err="1"/>
              <a:t>Enable</a:t>
            </a:r>
            <a:r>
              <a:rPr lang="fr-FR" sz="1600" dirty="0"/>
              <a:t> du bloc </a:t>
            </a:r>
            <a:r>
              <a:rPr lang="fr-FR" sz="1600" dirty="0" err="1"/>
              <a:t>Shift_Add_Sub_Mov</a:t>
            </a:r>
            <a:endParaRPr lang="fr-FR" sz="1600" dirty="0"/>
          </a:p>
        </p:txBody>
      </p:sp>
    </p:spTree>
    <p:extLst>
      <p:ext uri="{BB962C8B-B14F-4D97-AF65-F5344CB8AC3E}">
        <p14:creationId xmlns:p14="http://schemas.microsoft.com/office/powerpoint/2010/main" val="30725205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3413C488-7E9F-5644-A5AF-A8616F02C411}"/>
              </a:ext>
            </a:extLst>
          </p:cNvPr>
          <p:cNvPicPr>
            <a:picLocks noGrp="1" noChangeAspect="1"/>
          </p:cNvPicPr>
          <p:nvPr>
            <p:ph idx="1"/>
          </p:nvPr>
        </p:nvPicPr>
        <p:blipFill>
          <a:blip r:embed="rId2"/>
          <a:stretch>
            <a:fillRect/>
          </a:stretch>
        </p:blipFill>
        <p:spPr>
          <a:xfrm>
            <a:off x="5366327" y="0"/>
            <a:ext cx="6825673" cy="6875976"/>
          </a:xfrm>
        </p:spPr>
      </p:pic>
      <p:pic>
        <p:nvPicPr>
          <p:cNvPr id="7" name="Image 6" descr="Une image contenant table&#10;&#10;Description générée automatiquement">
            <a:extLst>
              <a:ext uri="{FF2B5EF4-FFF2-40B4-BE49-F238E27FC236}">
                <a16:creationId xmlns:a16="http://schemas.microsoft.com/office/drawing/2014/main" id="{9A16C71A-5525-944B-BFEF-A9C7D2E14097}"/>
              </a:ext>
            </a:extLst>
          </p:cNvPr>
          <p:cNvPicPr>
            <a:picLocks noChangeAspect="1"/>
          </p:cNvPicPr>
          <p:nvPr/>
        </p:nvPicPr>
        <p:blipFill>
          <a:blip r:embed="rId3"/>
          <a:stretch>
            <a:fillRect/>
          </a:stretch>
        </p:blipFill>
        <p:spPr>
          <a:xfrm>
            <a:off x="738909" y="2493512"/>
            <a:ext cx="4627418" cy="1650988"/>
          </a:xfrm>
          <a:prstGeom prst="rect">
            <a:avLst/>
          </a:prstGeom>
        </p:spPr>
      </p:pic>
      <p:sp>
        <p:nvSpPr>
          <p:cNvPr id="8" name="ZoneTexte 7">
            <a:extLst>
              <a:ext uri="{FF2B5EF4-FFF2-40B4-BE49-F238E27FC236}">
                <a16:creationId xmlns:a16="http://schemas.microsoft.com/office/drawing/2014/main" id="{7774D297-97DA-C24A-8D6E-0646F3A3A42F}"/>
              </a:ext>
            </a:extLst>
          </p:cNvPr>
          <p:cNvSpPr txBox="1"/>
          <p:nvPr/>
        </p:nvSpPr>
        <p:spPr>
          <a:xfrm>
            <a:off x="738909" y="1570182"/>
            <a:ext cx="4359564" cy="738664"/>
          </a:xfrm>
          <a:prstGeom prst="rect">
            <a:avLst/>
          </a:prstGeom>
          <a:noFill/>
        </p:spPr>
        <p:txBody>
          <a:bodyPr wrap="square" rtlCol="0">
            <a:spAutoFit/>
          </a:bodyPr>
          <a:lstStyle/>
          <a:p>
            <a:r>
              <a:rPr lang="fr-FR" sz="1400" dirty="0"/>
              <a:t>Ce bloc permet de communiquer au chemin de données les bonnes valeurs pour les valeurs situé dans ce tableau</a:t>
            </a:r>
          </a:p>
        </p:txBody>
      </p:sp>
      <p:sp>
        <p:nvSpPr>
          <p:cNvPr id="10" name="Titre 1">
            <a:extLst>
              <a:ext uri="{FF2B5EF4-FFF2-40B4-BE49-F238E27FC236}">
                <a16:creationId xmlns:a16="http://schemas.microsoft.com/office/drawing/2014/main" id="{ACCE7368-88A4-E848-A1E2-424727FCA02C}"/>
              </a:ext>
            </a:extLst>
          </p:cNvPr>
          <p:cNvSpPr>
            <a:spLocks noGrp="1"/>
          </p:cNvSpPr>
          <p:nvPr>
            <p:ph type="title"/>
          </p:nvPr>
        </p:nvSpPr>
        <p:spPr>
          <a:xfrm>
            <a:off x="738909" y="130122"/>
            <a:ext cx="4627418" cy="1218387"/>
          </a:xfrm>
        </p:spPr>
        <p:txBody>
          <a:bodyPr>
            <a:normAutofit fontScale="90000"/>
          </a:bodyPr>
          <a:lstStyle/>
          <a:p>
            <a:pPr algn="ctr"/>
            <a:r>
              <a:rPr lang="fr-FR" dirty="0"/>
              <a:t>Bloc </a:t>
            </a:r>
            <a:r>
              <a:rPr lang="fr-FR" dirty="0" err="1"/>
              <a:t>Shift_Add_Sub_Mov</a:t>
            </a:r>
            <a:endParaRPr lang="fr-FR" dirty="0"/>
          </a:p>
        </p:txBody>
      </p:sp>
      <p:sp>
        <p:nvSpPr>
          <p:cNvPr id="11" name="ZoneTexte 10">
            <a:extLst>
              <a:ext uri="{FF2B5EF4-FFF2-40B4-BE49-F238E27FC236}">
                <a16:creationId xmlns:a16="http://schemas.microsoft.com/office/drawing/2014/main" id="{7B9DD91B-2D67-5E49-8A2F-57A5EB6217B1}"/>
              </a:ext>
            </a:extLst>
          </p:cNvPr>
          <p:cNvSpPr txBox="1"/>
          <p:nvPr/>
        </p:nvSpPr>
        <p:spPr>
          <a:xfrm>
            <a:off x="872836" y="4447616"/>
            <a:ext cx="4359564" cy="523220"/>
          </a:xfrm>
          <a:prstGeom prst="rect">
            <a:avLst/>
          </a:prstGeom>
          <a:noFill/>
        </p:spPr>
        <p:txBody>
          <a:bodyPr wrap="square" rtlCol="0">
            <a:spAutoFit/>
          </a:bodyPr>
          <a:lstStyle/>
          <a:p>
            <a:r>
              <a:rPr lang="fr-FR" sz="1400" dirty="0"/>
              <a:t>Ce bloc met également à jour les flags : quand un flags doit être mis à jour, sa valeur passe à 1</a:t>
            </a:r>
          </a:p>
        </p:txBody>
      </p:sp>
    </p:spTree>
    <p:extLst>
      <p:ext uri="{BB962C8B-B14F-4D97-AF65-F5344CB8AC3E}">
        <p14:creationId xmlns:p14="http://schemas.microsoft.com/office/powerpoint/2010/main" val="16847451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ZoneTexte 7">
            <a:extLst>
              <a:ext uri="{FF2B5EF4-FFF2-40B4-BE49-F238E27FC236}">
                <a16:creationId xmlns:a16="http://schemas.microsoft.com/office/drawing/2014/main" id="{7774D297-97DA-C24A-8D6E-0646F3A3A42F}"/>
              </a:ext>
            </a:extLst>
          </p:cNvPr>
          <p:cNvSpPr txBox="1"/>
          <p:nvPr/>
        </p:nvSpPr>
        <p:spPr>
          <a:xfrm>
            <a:off x="877454" y="1487252"/>
            <a:ext cx="4359564" cy="784830"/>
          </a:xfrm>
          <a:prstGeom prst="rect">
            <a:avLst/>
          </a:prstGeom>
          <a:noFill/>
        </p:spPr>
        <p:txBody>
          <a:bodyPr wrap="square" rtlCol="0">
            <a:spAutoFit/>
          </a:bodyPr>
          <a:lstStyle/>
          <a:p>
            <a:r>
              <a:rPr lang="fr-FR" sz="1500" dirty="0"/>
              <a:t>Ce bloc vérifie les flags, il permet de continuer l’exécution à partir de l’étiquette « imm8 » si la condition « </a:t>
            </a:r>
            <a:r>
              <a:rPr lang="fr-FR" sz="1500" dirty="0" err="1"/>
              <a:t>cond</a:t>
            </a:r>
            <a:r>
              <a:rPr lang="fr-FR" sz="1500" dirty="0"/>
              <a:t> » est vérifiée.</a:t>
            </a:r>
          </a:p>
        </p:txBody>
      </p:sp>
      <p:sp>
        <p:nvSpPr>
          <p:cNvPr id="10" name="Titre 1">
            <a:extLst>
              <a:ext uri="{FF2B5EF4-FFF2-40B4-BE49-F238E27FC236}">
                <a16:creationId xmlns:a16="http://schemas.microsoft.com/office/drawing/2014/main" id="{ACCE7368-88A4-E848-A1E2-424727FCA02C}"/>
              </a:ext>
            </a:extLst>
          </p:cNvPr>
          <p:cNvSpPr>
            <a:spLocks noGrp="1"/>
          </p:cNvSpPr>
          <p:nvPr>
            <p:ph type="title"/>
          </p:nvPr>
        </p:nvSpPr>
        <p:spPr>
          <a:xfrm>
            <a:off x="738909" y="426861"/>
            <a:ext cx="4627418" cy="1218387"/>
          </a:xfrm>
        </p:spPr>
        <p:txBody>
          <a:bodyPr>
            <a:normAutofit/>
          </a:bodyPr>
          <a:lstStyle/>
          <a:p>
            <a:pPr algn="ctr"/>
            <a:r>
              <a:rPr lang="fr-FR" dirty="0"/>
              <a:t>Bloc </a:t>
            </a:r>
            <a:r>
              <a:rPr lang="fr-FR" dirty="0" err="1"/>
              <a:t>conditional</a:t>
            </a:r>
            <a:endParaRPr lang="fr-FR" dirty="0"/>
          </a:p>
        </p:txBody>
      </p:sp>
      <p:pic>
        <p:nvPicPr>
          <p:cNvPr id="13" name="Image 12">
            <a:extLst>
              <a:ext uri="{FF2B5EF4-FFF2-40B4-BE49-F238E27FC236}">
                <a16:creationId xmlns:a16="http://schemas.microsoft.com/office/drawing/2014/main" id="{2E9247AE-730F-A14F-9285-899FE8F41E1E}"/>
              </a:ext>
            </a:extLst>
          </p:cNvPr>
          <p:cNvPicPr>
            <a:picLocks noChangeAspect="1"/>
          </p:cNvPicPr>
          <p:nvPr/>
        </p:nvPicPr>
        <p:blipFill>
          <a:blip r:embed="rId2"/>
          <a:stretch>
            <a:fillRect/>
          </a:stretch>
        </p:blipFill>
        <p:spPr>
          <a:xfrm>
            <a:off x="1015670" y="2567139"/>
            <a:ext cx="4073896" cy="168259"/>
          </a:xfrm>
          <a:prstGeom prst="rect">
            <a:avLst/>
          </a:prstGeom>
        </p:spPr>
      </p:pic>
      <p:pic>
        <p:nvPicPr>
          <p:cNvPr id="19" name="Image 18">
            <a:extLst>
              <a:ext uri="{FF2B5EF4-FFF2-40B4-BE49-F238E27FC236}">
                <a16:creationId xmlns:a16="http://schemas.microsoft.com/office/drawing/2014/main" id="{FDC5108C-AE94-FF44-BCFC-19A9CFA155AB}"/>
              </a:ext>
            </a:extLst>
          </p:cNvPr>
          <p:cNvPicPr>
            <a:picLocks noChangeAspect="1"/>
          </p:cNvPicPr>
          <p:nvPr/>
        </p:nvPicPr>
        <p:blipFill>
          <a:blip r:embed="rId3"/>
          <a:stretch>
            <a:fillRect/>
          </a:stretch>
        </p:blipFill>
        <p:spPr>
          <a:xfrm>
            <a:off x="6567056" y="268865"/>
            <a:ext cx="5624944" cy="2621075"/>
          </a:xfrm>
          <a:prstGeom prst="rect">
            <a:avLst/>
          </a:prstGeom>
        </p:spPr>
      </p:pic>
      <p:pic>
        <p:nvPicPr>
          <p:cNvPr id="15" name="Image 14" descr="Une image contenant texte, reçu, capture d’écran&#10;&#10;Description générée automatiquement">
            <a:extLst>
              <a:ext uri="{FF2B5EF4-FFF2-40B4-BE49-F238E27FC236}">
                <a16:creationId xmlns:a16="http://schemas.microsoft.com/office/drawing/2014/main" id="{9B1C5832-4094-0F49-961B-DF4E1D7DA86A}"/>
              </a:ext>
            </a:extLst>
          </p:cNvPr>
          <p:cNvPicPr>
            <a:picLocks noChangeAspect="1"/>
          </p:cNvPicPr>
          <p:nvPr/>
        </p:nvPicPr>
        <p:blipFill>
          <a:blip r:embed="rId4"/>
          <a:stretch>
            <a:fillRect/>
          </a:stretch>
        </p:blipFill>
        <p:spPr>
          <a:xfrm>
            <a:off x="5237018" y="1670230"/>
            <a:ext cx="2096655" cy="1219710"/>
          </a:xfrm>
          <a:prstGeom prst="rect">
            <a:avLst/>
          </a:prstGeom>
        </p:spPr>
      </p:pic>
      <p:sp>
        <p:nvSpPr>
          <p:cNvPr id="20" name="Titre 1">
            <a:extLst>
              <a:ext uri="{FF2B5EF4-FFF2-40B4-BE49-F238E27FC236}">
                <a16:creationId xmlns:a16="http://schemas.microsoft.com/office/drawing/2014/main" id="{925DBE27-2508-7F4F-97DA-320596D4FE30}"/>
              </a:ext>
            </a:extLst>
          </p:cNvPr>
          <p:cNvSpPr txBox="1">
            <a:spLocks/>
          </p:cNvSpPr>
          <p:nvPr/>
        </p:nvSpPr>
        <p:spPr>
          <a:xfrm>
            <a:off x="7481455" y="3533953"/>
            <a:ext cx="4627418" cy="1218387"/>
          </a:xfrm>
          <a:prstGeom prst="rect">
            <a:avLst/>
          </a:prstGeom>
        </p:spPr>
        <p:txBody>
          <a:bodyPr vert="horz" lIns="91440" tIns="45720" rIns="91440" bIns="45720" rtlCol="0" anchor="t">
            <a:normAutofit/>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pPr algn="ctr"/>
            <a:r>
              <a:rPr lang="fr-FR" dirty="0"/>
              <a:t>Bloc </a:t>
            </a:r>
            <a:r>
              <a:rPr lang="fr-FR" dirty="0" err="1"/>
              <a:t>SP_Address</a:t>
            </a:r>
            <a:endParaRPr lang="fr-FR" dirty="0"/>
          </a:p>
        </p:txBody>
      </p:sp>
      <p:sp>
        <p:nvSpPr>
          <p:cNvPr id="21" name="Rectangle 20">
            <a:extLst>
              <a:ext uri="{FF2B5EF4-FFF2-40B4-BE49-F238E27FC236}">
                <a16:creationId xmlns:a16="http://schemas.microsoft.com/office/drawing/2014/main" id="{F96EC6B3-F382-F542-A3BE-26229EA304DF}"/>
              </a:ext>
            </a:extLst>
          </p:cNvPr>
          <p:cNvSpPr/>
          <p:nvPr/>
        </p:nvSpPr>
        <p:spPr>
          <a:xfrm>
            <a:off x="628073" y="3112656"/>
            <a:ext cx="11563927" cy="21981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pic>
        <p:nvPicPr>
          <p:cNvPr id="23" name="Image 22">
            <a:extLst>
              <a:ext uri="{FF2B5EF4-FFF2-40B4-BE49-F238E27FC236}">
                <a16:creationId xmlns:a16="http://schemas.microsoft.com/office/drawing/2014/main" id="{1966F54B-569F-5644-9BB0-BE67EB86B9FC}"/>
              </a:ext>
            </a:extLst>
          </p:cNvPr>
          <p:cNvPicPr>
            <a:picLocks noChangeAspect="1"/>
          </p:cNvPicPr>
          <p:nvPr/>
        </p:nvPicPr>
        <p:blipFill>
          <a:blip r:embed="rId5"/>
          <a:stretch>
            <a:fillRect/>
          </a:stretch>
        </p:blipFill>
        <p:spPr>
          <a:xfrm>
            <a:off x="960373" y="3716630"/>
            <a:ext cx="5324972" cy="2576728"/>
          </a:xfrm>
          <a:prstGeom prst="rect">
            <a:avLst/>
          </a:prstGeom>
        </p:spPr>
      </p:pic>
      <p:sp>
        <p:nvSpPr>
          <p:cNvPr id="24" name="ZoneTexte 23">
            <a:extLst>
              <a:ext uri="{FF2B5EF4-FFF2-40B4-BE49-F238E27FC236}">
                <a16:creationId xmlns:a16="http://schemas.microsoft.com/office/drawing/2014/main" id="{B718F44D-C87A-8349-87AB-D8BB8F8F2EE7}"/>
              </a:ext>
            </a:extLst>
          </p:cNvPr>
          <p:cNvSpPr txBox="1"/>
          <p:nvPr/>
        </p:nvSpPr>
        <p:spPr>
          <a:xfrm>
            <a:off x="7615382" y="4407467"/>
            <a:ext cx="4359564" cy="784830"/>
          </a:xfrm>
          <a:prstGeom prst="rect">
            <a:avLst/>
          </a:prstGeom>
          <a:noFill/>
        </p:spPr>
        <p:txBody>
          <a:bodyPr wrap="square" rtlCol="0">
            <a:spAutoFit/>
          </a:bodyPr>
          <a:lstStyle/>
          <a:p>
            <a:r>
              <a:rPr lang="fr-FR" sz="1500" dirty="0"/>
              <a:t>Ce bloc sert à mettre à jour le pointeur de pile, qui en sortie de </a:t>
            </a:r>
            <a:r>
              <a:rPr lang="fr-FR" sz="1500" dirty="0" err="1"/>
              <a:t>New_Stack_Pointer</a:t>
            </a:r>
            <a:r>
              <a:rPr lang="fr-FR" sz="1500" dirty="0"/>
              <a:t> sera enregistré sur </a:t>
            </a:r>
            <a:r>
              <a:rPr lang="fr-FR" sz="1500" dirty="0" err="1"/>
              <a:t>Stack_Pointeur</a:t>
            </a:r>
            <a:r>
              <a:rPr lang="fr-FR" sz="1500" dirty="0"/>
              <a:t> (dans le contrôleur)</a:t>
            </a:r>
          </a:p>
        </p:txBody>
      </p:sp>
      <p:pic>
        <p:nvPicPr>
          <p:cNvPr id="26" name="Image 25">
            <a:extLst>
              <a:ext uri="{FF2B5EF4-FFF2-40B4-BE49-F238E27FC236}">
                <a16:creationId xmlns:a16="http://schemas.microsoft.com/office/drawing/2014/main" id="{4145EA4C-6BD5-8942-8440-32D1753F5519}"/>
              </a:ext>
            </a:extLst>
          </p:cNvPr>
          <p:cNvPicPr>
            <a:picLocks noChangeAspect="1"/>
          </p:cNvPicPr>
          <p:nvPr/>
        </p:nvPicPr>
        <p:blipFill>
          <a:blip r:embed="rId6"/>
          <a:stretch>
            <a:fillRect/>
          </a:stretch>
        </p:blipFill>
        <p:spPr>
          <a:xfrm>
            <a:off x="6691538" y="6086773"/>
            <a:ext cx="5324972" cy="399373"/>
          </a:xfrm>
          <a:prstGeom prst="rect">
            <a:avLst/>
          </a:prstGeom>
        </p:spPr>
      </p:pic>
    </p:spTree>
    <p:extLst>
      <p:ext uri="{BB962C8B-B14F-4D97-AF65-F5344CB8AC3E}">
        <p14:creationId xmlns:p14="http://schemas.microsoft.com/office/powerpoint/2010/main" val="40446207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ZoneTexte 7">
            <a:extLst>
              <a:ext uri="{FF2B5EF4-FFF2-40B4-BE49-F238E27FC236}">
                <a16:creationId xmlns:a16="http://schemas.microsoft.com/office/drawing/2014/main" id="{7774D297-97DA-C24A-8D6E-0646F3A3A42F}"/>
              </a:ext>
            </a:extLst>
          </p:cNvPr>
          <p:cNvSpPr txBox="1"/>
          <p:nvPr/>
        </p:nvSpPr>
        <p:spPr>
          <a:xfrm>
            <a:off x="738909" y="1570182"/>
            <a:ext cx="4359564" cy="646331"/>
          </a:xfrm>
          <a:prstGeom prst="rect">
            <a:avLst/>
          </a:prstGeom>
          <a:noFill/>
        </p:spPr>
        <p:txBody>
          <a:bodyPr wrap="square" rtlCol="0">
            <a:spAutoFit/>
          </a:bodyPr>
          <a:lstStyle/>
          <a:p>
            <a:r>
              <a:rPr lang="fr-FR" dirty="0"/>
              <a:t>Ce bloc traite les instructions de lecture et écriture en mémoire</a:t>
            </a:r>
          </a:p>
        </p:txBody>
      </p:sp>
      <p:sp>
        <p:nvSpPr>
          <p:cNvPr id="10" name="Titre 1">
            <a:extLst>
              <a:ext uri="{FF2B5EF4-FFF2-40B4-BE49-F238E27FC236}">
                <a16:creationId xmlns:a16="http://schemas.microsoft.com/office/drawing/2014/main" id="{ACCE7368-88A4-E848-A1E2-424727FCA02C}"/>
              </a:ext>
            </a:extLst>
          </p:cNvPr>
          <p:cNvSpPr>
            <a:spLocks noGrp="1"/>
          </p:cNvSpPr>
          <p:nvPr>
            <p:ph type="title"/>
          </p:nvPr>
        </p:nvSpPr>
        <p:spPr>
          <a:xfrm>
            <a:off x="738909" y="268865"/>
            <a:ext cx="4627418" cy="1218387"/>
          </a:xfrm>
        </p:spPr>
        <p:txBody>
          <a:bodyPr>
            <a:normAutofit/>
          </a:bodyPr>
          <a:lstStyle/>
          <a:p>
            <a:pPr algn="ctr"/>
            <a:r>
              <a:rPr lang="fr-FR" dirty="0"/>
              <a:t>Bloc </a:t>
            </a:r>
            <a:r>
              <a:rPr lang="fr-FR" dirty="0" err="1"/>
              <a:t>Load_Store</a:t>
            </a:r>
            <a:endParaRPr lang="fr-FR" dirty="0"/>
          </a:p>
        </p:txBody>
      </p:sp>
      <p:sp>
        <p:nvSpPr>
          <p:cNvPr id="11" name="ZoneTexte 10">
            <a:extLst>
              <a:ext uri="{FF2B5EF4-FFF2-40B4-BE49-F238E27FC236}">
                <a16:creationId xmlns:a16="http://schemas.microsoft.com/office/drawing/2014/main" id="{200CC114-F601-E74E-817D-D45EEDC9B19E}"/>
              </a:ext>
            </a:extLst>
          </p:cNvPr>
          <p:cNvSpPr txBox="1"/>
          <p:nvPr/>
        </p:nvSpPr>
        <p:spPr>
          <a:xfrm>
            <a:off x="738909" y="2299443"/>
            <a:ext cx="4359564" cy="923330"/>
          </a:xfrm>
          <a:prstGeom prst="rect">
            <a:avLst/>
          </a:prstGeom>
          <a:noFill/>
        </p:spPr>
        <p:txBody>
          <a:bodyPr wrap="square" rtlCol="0">
            <a:spAutoFit/>
          </a:bodyPr>
          <a:lstStyle/>
          <a:p>
            <a:r>
              <a:rPr lang="fr-FR" dirty="0"/>
              <a:t>Ce bloc va permettre de rentrer des valeurs en mémoire afin de pouvoir les utiliser plus tard (pour faire des opérations dessus)</a:t>
            </a:r>
          </a:p>
        </p:txBody>
      </p:sp>
      <p:pic>
        <p:nvPicPr>
          <p:cNvPr id="5" name="Image 4">
            <a:extLst>
              <a:ext uri="{FF2B5EF4-FFF2-40B4-BE49-F238E27FC236}">
                <a16:creationId xmlns:a16="http://schemas.microsoft.com/office/drawing/2014/main" id="{0D076480-1677-A54A-8B3B-3832486A81C1}"/>
              </a:ext>
            </a:extLst>
          </p:cNvPr>
          <p:cNvPicPr>
            <a:picLocks noChangeAspect="1"/>
          </p:cNvPicPr>
          <p:nvPr/>
        </p:nvPicPr>
        <p:blipFill>
          <a:blip r:embed="rId2"/>
          <a:stretch>
            <a:fillRect/>
          </a:stretch>
        </p:blipFill>
        <p:spPr>
          <a:xfrm>
            <a:off x="6825673" y="268865"/>
            <a:ext cx="4627418" cy="2792831"/>
          </a:xfrm>
          <a:prstGeom prst="rect">
            <a:avLst/>
          </a:prstGeom>
        </p:spPr>
      </p:pic>
      <p:pic>
        <p:nvPicPr>
          <p:cNvPr id="14" name="Image 13">
            <a:extLst>
              <a:ext uri="{FF2B5EF4-FFF2-40B4-BE49-F238E27FC236}">
                <a16:creationId xmlns:a16="http://schemas.microsoft.com/office/drawing/2014/main" id="{F4D560D8-20D5-4E43-BE12-2AD45E9D8F98}"/>
              </a:ext>
            </a:extLst>
          </p:cNvPr>
          <p:cNvPicPr>
            <a:picLocks noChangeAspect="1"/>
          </p:cNvPicPr>
          <p:nvPr/>
        </p:nvPicPr>
        <p:blipFill>
          <a:blip r:embed="rId3"/>
          <a:stretch>
            <a:fillRect/>
          </a:stretch>
        </p:blipFill>
        <p:spPr>
          <a:xfrm>
            <a:off x="1312954" y="3815940"/>
            <a:ext cx="4783046" cy="2691077"/>
          </a:xfrm>
          <a:prstGeom prst="rect">
            <a:avLst/>
          </a:prstGeom>
        </p:spPr>
      </p:pic>
      <p:sp>
        <p:nvSpPr>
          <p:cNvPr id="15" name="Rectangle 14">
            <a:extLst>
              <a:ext uri="{FF2B5EF4-FFF2-40B4-BE49-F238E27FC236}">
                <a16:creationId xmlns:a16="http://schemas.microsoft.com/office/drawing/2014/main" id="{67E73246-745D-0847-B2B4-362AE6547D03}"/>
              </a:ext>
            </a:extLst>
          </p:cNvPr>
          <p:cNvSpPr/>
          <p:nvPr/>
        </p:nvSpPr>
        <p:spPr>
          <a:xfrm>
            <a:off x="628073" y="3409447"/>
            <a:ext cx="11563927" cy="21981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16" name="Titre 1">
            <a:extLst>
              <a:ext uri="{FF2B5EF4-FFF2-40B4-BE49-F238E27FC236}">
                <a16:creationId xmlns:a16="http://schemas.microsoft.com/office/drawing/2014/main" id="{B411BFFD-DA50-BB48-9ECB-BEB60F39C289}"/>
              </a:ext>
            </a:extLst>
          </p:cNvPr>
          <p:cNvSpPr txBox="1">
            <a:spLocks/>
          </p:cNvSpPr>
          <p:nvPr/>
        </p:nvSpPr>
        <p:spPr>
          <a:xfrm>
            <a:off x="6922655" y="3732862"/>
            <a:ext cx="4627418" cy="1218387"/>
          </a:xfrm>
          <a:prstGeom prst="rect">
            <a:avLst/>
          </a:prstGeom>
        </p:spPr>
        <p:txBody>
          <a:bodyPr vert="horz" lIns="91440" tIns="45720" rIns="91440" bIns="45720" rtlCol="0" anchor="t">
            <a:normAutofit/>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pPr algn="ctr"/>
            <a:r>
              <a:rPr lang="fr-FR" dirty="0"/>
              <a:t>Bloc </a:t>
            </a:r>
            <a:r>
              <a:rPr lang="fr-FR" dirty="0" err="1"/>
              <a:t>Flags_APSR</a:t>
            </a:r>
            <a:endParaRPr lang="fr-FR" dirty="0"/>
          </a:p>
        </p:txBody>
      </p:sp>
      <p:sp>
        <p:nvSpPr>
          <p:cNvPr id="17" name="ZoneTexte 16">
            <a:extLst>
              <a:ext uri="{FF2B5EF4-FFF2-40B4-BE49-F238E27FC236}">
                <a16:creationId xmlns:a16="http://schemas.microsoft.com/office/drawing/2014/main" id="{22F6221A-9B1E-4A45-A190-34D6031A42BB}"/>
              </a:ext>
            </a:extLst>
          </p:cNvPr>
          <p:cNvSpPr txBox="1"/>
          <p:nvPr/>
        </p:nvSpPr>
        <p:spPr>
          <a:xfrm>
            <a:off x="7056582" y="4628083"/>
            <a:ext cx="4359564" cy="923330"/>
          </a:xfrm>
          <a:prstGeom prst="rect">
            <a:avLst/>
          </a:prstGeom>
          <a:noFill/>
        </p:spPr>
        <p:txBody>
          <a:bodyPr wrap="square" rtlCol="0">
            <a:spAutoFit/>
          </a:bodyPr>
          <a:lstStyle/>
          <a:p>
            <a:r>
              <a:rPr lang="fr-FR" dirty="0"/>
              <a:t>Ce bloc permet d’enregistrer les derniers drapeaux générés afin qu’ils soient disponible à la prochaine exécution</a:t>
            </a:r>
          </a:p>
        </p:txBody>
      </p:sp>
    </p:spTree>
    <p:extLst>
      <p:ext uri="{BB962C8B-B14F-4D97-AF65-F5344CB8AC3E}">
        <p14:creationId xmlns:p14="http://schemas.microsoft.com/office/powerpoint/2010/main" val="1243206622"/>
      </p:ext>
    </p:extLst>
  </p:cSld>
  <p:clrMapOvr>
    <a:masterClrMapping/>
  </p:clrMapOvr>
</p:sld>
</file>

<file path=ppt/theme/theme1.xml><?xml version="1.0" encoding="utf-8"?>
<a:theme xmlns:a="http://schemas.openxmlformats.org/drawingml/2006/main" name="Cadrage">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docProps/app.xml><?xml version="1.0" encoding="utf-8"?>
<Properties xmlns="http://schemas.openxmlformats.org/officeDocument/2006/extended-properties" xmlns:vt="http://schemas.openxmlformats.org/officeDocument/2006/docPropsVTypes">
  <Template>Cadrage</Template>
  <TotalTime>242</TotalTime>
  <Words>687</Words>
  <Application>Microsoft Macintosh PowerPoint</Application>
  <PresentationFormat>Grand écran</PresentationFormat>
  <Paragraphs>70</Paragraphs>
  <Slides>12</Slides>
  <Notes>0</Notes>
  <HiddenSlides>0</HiddenSlides>
  <MMClips>0</MMClips>
  <ScaleCrop>false</ScaleCrop>
  <HeadingPairs>
    <vt:vector size="6" baseType="variant">
      <vt:variant>
        <vt:lpstr>Polices utilisées</vt:lpstr>
      </vt:variant>
      <vt:variant>
        <vt:i4>3</vt:i4>
      </vt:variant>
      <vt:variant>
        <vt:lpstr>Thème</vt:lpstr>
      </vt:variant>
      <vt:variant>
        <vt:i4>1</vt:i4>
      </vt:variant>
      <vt:variant>
        <vt:lpstr>Titres des diapositives</vt:lpstr>
      </vt:variant>
      <vt:variant>
        <vt:i4>12</vt:i4>
      </vt:variant>
    </vt:vector>
  </HeadingPairs>
  <TitlesOfParts>
    <vt:vector size="16" baseType="lpstr">
      <vt:lpstr>Arial</vt:lpstr>
      <vt:lpstr>Franklin Gothic Book</vt:lpstr>
      <vt:lpstr>Symbol</vt:lpstr>
      <vt:lpstr>Cadrage</vt:lpstr>
      <vt:lpstr>Projet p-arm</vt:lpstr>
      <vt:lpstr>Objectif du projet</vt:lpstr>
      <vt:lpstr>ALU</vt:lpstr>
      <vt:lpstr>Banc de registre</vt:lpstr>
      <vt:lpstr>Contrôleur</vt:lpstr>
      <vt:lpstr>Bloc Data_Processing</vt:lpstr>
      <vt:lpstr>Bloc Shift_Add_Sub_Mov</vt:lpstr>
      <vt:lpstr>Bloc conditional</vt:lpstr>
      <vt:lpstr>Bloc Load_Store</vt:lpstr>
      <vt:lpstr>CPU</vt:lpstr>
      <vt:lpstr>Assembleur</vt:lpstr>
      <vt:lpstr>Répartition &amp; 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Projet p-arm</dc:title>
  <dc:creator>William D'Andrea</dc:creator>
  <cp:lastModifiedBy>William D'Andrea</cp:lastModifiedBy>
  <cp:revision>20</cp:revision>
  <dcterms:created xsi:type="dcterms:W3CDTF">2021-01-11T10:03:47Z</dcterms:created>
  <dcterms:modified xsi:type="dcterms:W3CDTF">2021-01-11T14:06:42Z</dcterms:modified>
</cp:coreProperties>
</file>